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9"/>
  </p:notesMasterIdLst>
  <p:sldIdLst>
    <p:sldId id="256" r:id="rId2"/>
    <p:sldId id="316" r:id="rId3"/>
    <p:sldId id="329" r:id="rId4"/>
    <p:sldId id="382" r:id="rId5"/>
    <p:sldId id="383" r:id="rId6"/>
    <p:sldId id="317" r:id="rId7"/>
    <p:sldId id="318" r:id="rId8"/>
    <p:sldId id="315" r:id="rId9"/>
    <p:sldId id="376" r:id="rId10"/>
    <p:sldId id="377" r:id="rId11"/>
    <p:sldId id="381" r:id="rId12"/>
    <p:sldId id="375" r:id="rId13"/>
    <p:sldId id="374" r:id="rId14"/>
    <p:sldId id="333" r:id="rId15"/>
    <p:sldId id="371" r:id="rId16"/>
    <p:sldId id="335" r:id="rId17"/>
    <p:sldId id="336" r:id="rId18"/>
    <p:sldId id="380" r:id="rId19"/>
    <p:sldId id="337" r:id="rId20"/>
    <p:sldId id="379" r:id="rId21"/>
    <p:sldId id="338" r:id="rId22"/>
    <p:sldId id="350" r:id="rId23"/>
    <p:sldId id="340" r:id="rId24"/>
    <p:sldId id="349" r:id="rId25"/>
    <p:sldId id="378" r:id="rId26"/>
    <p:sldId id="351" r:id="rId27"/>
    <p:sldId id="339" r:id="rId28"/>
    <p:sldId id="352" r:id="rId29"/>
    <p:sldId id="354" r:id="rId30"/>
    <p:sldId id="334" r:id="rId31"/>
    <p:sldId id="347" r:id="rId32"/>
    <p:sldId id="332" r:id="rId33"/>
    <p:sldId id="331" r:id="rId34"/>
    <p:sldId id="330" r:id="rId35"/>
    <p:sldId id="348" r:id="rId36"/>
    <p:sldId id="341" r:id="rId37"/>
    <p:sldId id="328" r:id="rId38"/>
    <p:sldId id="327" r:id="rId39"/>
    <p:sldId id="260" r:id="rId40"/>
    <p:sldId id="342" r:id="rId41"/>
    <p:sldId id="344" r:id="rId42"/>
    <p:sldId id="368" r:id="rId43"/>
    <p:sldId id="369" r:id="rId44"/>
    <p:sldId id="370" r:id="rId45"/>
    <p:sldId id="372" r:id="rId46"/>
    <p:sldId id="355" r:id="rId47"/>
    <p:sldId id="356" r:id="rId48"/>
    <p:sldId id="366" r:id="rId49"/>
    <p:sldId id="357" r:id="rId50"/>
    <p:sldId id="358" r:id="rId51"/>
    <p:sldId id="359" r:id="rId52"/>
    <p:sldId id="360" r:id="rId53"/>
    <p:sldId id="361" r:id="rId54"/>
    <p:sldId id="362" r:id="rId55"/>
    <p:sldId id="363" r:id="rId56"/>
    <p:sldId id="364" r:id="rId57"/>
    <p:sldId id="365" r:id="rId58"/>
    <p:sldId id="345" r:id="rId59"/>
    <p:sldId id="343" r:id="rId60"/>
    <p:sldId id="373" r:id="rId61"/>
    <p:sldId id="384" r:id="rId62"/>
    <p:sldId id="385" r:id="rId63"/>
    <p:sldId id="386" r:id="rId64"/>
    <p:sldId id="387" r:id="rId65"/>
    <p:sldId id="367" r:id="rId66"/>
    <p:sldId id="346" r:id="rId67"/>
    <p:sldId id="288" r:id="rId68"/>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8" autoAdjust="0"/>
    <p:restoredTop sz="94661"/>
  </p:normalViewPr>
  <p:slideViewPr>
    <p:cSldViewPr snapToGrid="0">
      <p:cViewPr varScale="1">
        <p:scale>
          <a:sx n="87" d="100"/>
          <a:sy n="87"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A25A8A-18E8-4F90-B12F-ADC10C7AF3D4}" type="doc">
      <dgm:prSet loTypeId="urn:microsoft.com/office/officeart/2005/8/layout/hierarchy4" loCatId="list" qsTypeId="urn:microsoft.com/office/officeart/2005/8/quickstyle/3d3#1" qsCatId="3D" csTypeId="urn:microsoft.com/office/officeart/2005/8/colors/accent1_1#1" csCatId="accent1" phldr="1"/>
      <dgm:spPr/>
      <dgm:t>
        <a:bodyPr/>
        <a:lstStyle/>
        <a:p>
          <a:endParaRPr lang="ru-RU"/>
        </a:p>
      </dgm:t>
    </dgm:pt>
    <dgm:pt modelId="{3F53DCE3-2447-4C45-9B4F-BE3C872AB85C}">
      <dgm:prSet phldrT="[Текст]" custT="1"/>
      <dgm:spPr/>
      <dgm:t>
        <a:bodyPr/>
        <a:lstStyle/>
        <a:p>
          <a:r>
            <a:rPr lang="ru-RU" altLang="ru-RU" sz="1600" b="1" smtClean="0">
              <a:latin typeface="Times New Roman" panose="02020603050405020304" pitchFamily="18" charset="0"/>
              <a:cs typeface="Times New Roman" panose="02020603050405020304" pitchFamily="18" charset="0"/>
              <a:sym typeface="Times New Roman" panose="02020603050405020304" pitchFamily="18" charset="0"/>
            </a:rPr>
            <a:t>Соглашение сторон об изменении условий контракта:</a:t>
          </a:r>
          <a:endParaRPr lang="ru-RU" sz="1600" dirty="0">
            <a:latin typeface="Times New Roman" panose="02020603050405020304" pitchFamily="18" charset="0"/>
            <a:cs typeface="Times New Roman" panose="02020603050405020304" pitchFamily="18" charset="0"/>
          </a:endParaRPr>
        </a:p>
      </dgm:t>
    </dgm:pt>
    <dgm:pt modelId="{9EDA062A-B75F-41AF-8385-E35586062E42}" type="parTrans" cxnId="{7C3446B4-5927-4BD8-B982-D594762A3BFD}">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3EDA20AD-F78F-439B-B1D1-76D1CF543CB2}" type="sibTrans" cxnId="{7C3446B4-5927-4BD8-B982-D594762A3BFD}">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2BE67441-EB1B-404A-9880-93F1B47C1712}">
      <dgm:prSet phldrT="[Текст]" custT="1"/>
      <dgm:spPr/>
      <dgm:t>
        <a:bodyPr/>
        <a:lstStyle/>
        <a:p>
          <a:r>
            <a:rPr lang="ru-RU" altLang="ru-RU" sz="1600" b="1" smtClean="0">
              <a:latin typeface="Times New Roman" panose="02020603050405020304" pitchFamily="18" charset="0"/>
              <a:cs typeface="Times New Roman" panose="02020603050405020304" pitchFamily="18" charset="0"/>
              <a:sym typeface="Times New Roman" panose="02020603050405020304" pitchFamily="18" charset="0"/>
            </a:rPr>
            <a:t>– заключается в той же форме, что и контракт (ст. 452 ГК РФ);</a:t>
          </a:r>
          <a:endParaRPr lang="ru-RU" sz="1600" dirty="0">
            <a:latin typeface="Times New Roman" panose="02020603050405020304" pitchFamily="18" charset="0"/>
            <a:cs typeface="Times New Roman" panose="02020603050405020304" pitchFamily="18" charset="0"/>
          </a:endParaRPr>
        </a:p>
      </dgm:t>
    </dgm:pt>
    <dgm:pt modelId="{AE3C000A-9C84-4794-B4C1-130E3884B576}" type="parTrans" cxnId="{22EAE026-C231-4131-82FB-A5ABEE00B4AD}">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29704E95-D989-42E1-B507-C352A1C1FEB5}" type="sibTrans" cxnId="{22EAE026-C231-4131-82FB-A5ABEE00B4AD}">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073B86CC-B86B-4AAE-AD5A-7A5EFB94E9FC}">
      <dgm:prSet custT="1"/>
      <dgm:spPr/>
      <dgm:t>
        <a:bodyPr/>
        <a:lstStyle/>
        <a:p>
          <a:r>
            <a:rPr lang="ru-RU" altLang="ru-RU" sz="1600" b="1" dirty="0" smtClean="0">
              <a:latin typeface="Times New Roman" panose="02020603050405020304" pitchFamily="18" charset="0"/>
              <a:cs typeface="Times New Roman" panose="02020603050405020304" pitchFamily="18" charset="0"/>
              <a:sym typeface="Times New Roman" panose="02020603050405020304" pitchFamily="18" charset="0"/>
            </a:rPr>
            <a:t>– вступает в силу с момента подписания, если иное не предусмотрено самим соглашением.</a:t>
          </a:r>
          <a:endParaRPr lang="ru-RU" altLang="ru-RU" sz="1600" b="1" dirty="0">
            <a:latin typeface="Times New Roman" panose="02020603050405020304" pitchFamily="18" charset="0"/>
            <a:cs typeface="Times New Roman" panose="02020603050405020304" pitchFamily="18" charset="0"/>
            <a:sym typeface="Times New Roman" panose="02020603050405020304" pitchFamily="18" charset="0"/>
          </a:endParaRPr>
        </a:p>
      </dgm:t>
    </dgm:pt>
    <dgm:pt modelId="{CD517931-0932-4C97-9530-92EB3543317E}" type="parTrans" cxnId="{B46C30EB-858B-4BB4-A8AD-9A2E80BC837A}">
      <dgm:prSet/>
      <dgm:spPr/>
      <dgm:t>
        <a:bodyPr/>
        <a:lstStyle/>
        <a:p>
          <a:endParaRPr lang="ru-RU" sz="1600">
            <a:latin typeface="Times New Roman" panose="02020603050405020304" pitchFamily="18" charset="0"/>
            <a:cs typeface="Times New Roman" panose="02020603050405020304" pitchFamily="18" charset="0"/>
          </a:endParaRPr>
        </a:p>
      </dgm:t>
    </dgm:pt>
    <dgm:pt modelId="{7235FB48-68F1-49A6-83CE-6B1054B9A845}" type="sibTrans" cxnId="{B46C30EB-858B-4BB4-A8AD-9A2E80BC837A}">
      <dgm:prSet/>
      <dgm:spPr/>
      <dgm:t>
        <a:bodyPr/>
        <a:lstStyle/>
        <a:p>
          <a:endParaRPr lang="ru-RU" sz="1600">
            <a:latin typeface="Times New Roman" panose="02020603050405020304" pitchFamily="18" charset="0"/>
            <a:cs typeface="Times New Roman" panose="02020603050405020304" pitchFamily="18" charset="0"/>
          </a:endParaRPr>
        </a:p>
      </dgm:t>
    </dgm:pt>
    <dgm:pt modelId="{C31872D8-B4B9-40C2-8144-80E76153F779}" type="pres">
      <dgm:prSet presAssocID="{FEA25A8A-18E8-4F90-B12F-ADC10C7AF3D4}" presName="Name0" presStyleCnt="0">
        <dgm:presLayoutVars>
          <dgm:chPref val="1"/>
          <dgm:dir/>
          <dgm:animOne val="branch"/>
          <dgm:animLvl val="lvl"/>
          <dgm:resizeHandles/>
        </dgm:presLayoutVars>
      </dgm:prSet>
      <dgm:spPr/>
      <dgm:t>
        <a:bodyPr/>
        <a:lstStyle/>
        <a:p>
          <a:endParaRPr lang="ru-RU"/>
        </a:p>
      </dgm:t>
    </dgm:pt>
    <dgm:pt modelId="{B62C674B-12B7-484D-9ABC-23DC9607EC83}" type="pres">
      <dgm:prSet presAssocID="{3F53DCE3-2447-4C45-9B4F-BE3C872AB85C}" presName="vertOne" presStyleCnt="0"/>
      <dgm:spPr/>
    </dgm:pt>
    <dgm:pt modelId="{FF8C4416-9BFF-4D8A-9192-D2593A880F69}" type="pres">
      <dgm:prSet presAssocID="{3F53DCE3-2447-4C45-9B4F-BE3C872AB85C}" presName="txOne" presStyleLbl="node0" presStyleIdx="0" presStyleCnt="1" custScaleY="59246" custLinFactNeighborX="-49827" custLinFactNeighborY="9342">
        <dgm:presLayoutVars>
          <dgm:chPref val="3"/>
        </dgm:presLayoutVars>
      </dgm:prSet>
      <dgm:spPr/>
      <dgm:t>
        <a:bodyPr/>
        <a:lstStyle/>
        <a:p>
          <a:endParaRPr lang="ru-RU"/>
        </a:p>
      </dgm:t>
    </dgm:pt>
    <dgm:pt modelId="{474706E1-E197-4D54-8BE7-636DF25892DD}" type="pres">
      <dgm:prSet presAssocID="{3F53DCE3-2447-4C45-9B4F-BE3C872AB85C}" presName="parTransOne" presStyleCnt="0"/>
      <dgm:spPr/>
    </dgm:pt>
    <dgm:pt modelId="{72567B5F-48DC-4271-AC2D-1EA748EC9E27}" type="pres">
      <dgm:prSet presAssocID="{3F53DCE3-2447-4C45-9B4F-BE3C872AB85C}" presName="horzOne" presStyleCnt="0"/>
      <dgm:spPr/>
    </dgm:pt>
    <dgm:pt modelId="{8F2A5BA9-7300-40DB-BF38-63C53066D389}" type="pres">
      <dgm:prSet presAssocID="{2BE67441-EB1B-404A-9880-93F1B47C1712}" presName="vertTwo" presStyleCnt="0"/>
      <dgm:spPr/>
    </dgm:pt>
    <dgm:pt modelId="{80264677-5CD0-495E-B17D-8782F302DBB9}" type="pres">
      <dgm:prSet presAssocID="{2BE67441-EB1B-404A-9880-93F1B47C1712}" presName="txTwo" presStyleLbl="node2" presStyleIdx="0" presStyleCnt="2">
        <dgm:presLayoutVars>
          <dgm:chPref val="3"/>
        </dgm:presLayoutVars>
      </dgm:prSet>
      <dgm:spPr/>
      <dgm:t>
        <a:bodyPr/>
        <a:lstStyle/>
        <a:p>
          <a:endParaRPr lang="ru-RU"/>
        </a:p>
      </dgm:t>
    </dgm:pt>
    <dgm:pt modelId="{0700BAFA-788D-4BA5-A047-E30205A7490A}" type="pres">
      <dgm:prSet presAssocID="{2BE67441-EB1B-404A-9880-93F1B47C1712}" presName="horzTwo" presStyleCnt="0"/>
      <dgm:spPr/>
    </dgm:pt>
    <dgm:pt modelId="{8CBE40E9-DA26-4472-88CF-169F0408FE71}" type="pres">
      <dgm:prSet presAssocID="{29704E95-D989-42E1-B507-C352A1C1FEB5}" presName="sibSpaceTwo" presStyleCnt="0"/>
      <dgm:spPr/>
    </dgm:pt>
    <dgm:pt modelId="{438E0B65-E291-4FF9-8AB3-65E7B582DE2C}" type="pres">
      <dgm:prSet presAssocID="{073B86CC-B86B-4AAE-AD5A-7A5EFB94E9FC}" presName="vertTwo" presStyleCnt="0"/>
      <dgm:spPr/>
    </dgm:pt>
    <dgm:pt modelId="{AF81BD84-8672-4BB6-B84C-FC0B9B671452}" type="pres">
      <dgm:prSet presAssocID="{073B86CC-B86B-4AAE-AD5A-7A5EFB94E9FC}" presName="txTwo" presStyleLbl="node2" presStyleIdx="1" presStyleCnt="2">
        <dgm:presLayoutVars>
          <dgm:chPref val="3"/>
        </dgm:presLayoutVars>
      </dgm:prSet>
      <dgm:spPr/>
      <dgm:t>
        <a:bodyPr/>
        <a:lstStyle/>
        <a:p>
          <a:endParaRPr lang="ru-RU"/>
        </a:p>
      </dgm:t>
    </dgm:pt>
    <dgm:pt modelId="{EF6FDBE7-1421-4F19-8804-4A22834B106B}" type="pres">
      <dgm:prSet presAssocID="{073B86CC-B86B-4AAE-AD5A-7A5EFB94E9FC}" presName="horzTwo" presStyleCnt="0"/>
      <dgm:spPr/>
    </dgm:pt>
  </dgm:ptLst>
  <dgm:cxnLst>
    <dgm:cxn modelId="{1C807857-5287-4836-B365-9292048F015F}" type="presOf" srcId="{3F53DCE3-2447-4C45-9B4F-BE3C872AB85C}" destId="{FF8C4416-9BFF-4D8A-9192-D2593A880F69}" srcOrd="0" destOrd="0" presId="urn:microsoft.com/office/officeart/2005/8/layout/hierarchy4"/>
    <dgm:cxn modelId="{AB5608C1-56F1-4248-81BC-9FB72047CCF4}" type="presOf" srcId="{FEA25A8A-18E8-4F90-B12F-ADC10C7AF3D4}" destId="{C31872D8-B4B9-40C2-8144-80E76153F779}" srcOrd="0" destOrd="0" presId="urn:microsoft.com/office/officeart/2005/8/layout/hierarchy4"/>
    <dgm:cxn modelId="{8CEA0FEF-AD8D-4C36-93B1-06219793E8AA}" type="presOf" srcId="{073B86CC-B86B-4AAE-AD5A-7A5EFB94E9FC}" destId="{AF81BD84-8672-4BB6-B84C-FC0B9B671452}" srcOrd="0" destOrd="0" presId="urn:microsoft.com/office/officeart/2005/8/layout/hierarchy4"/>
    <dgm:cxn modelId="{7C3446B4-5927-4BD8-B982-D594762A3BFD}" srcId="{FEA25A8A-18E8-4F90-B12F-ADC10C7AF3D4}" destId="{3F53DCE3-2447-4C45-9B4F-BE3C872AB85C}" srcOrd="0" destOrd="0" parTransId="{9EDA062A-B75F-41AF-8385-E35586062E42}" sibTransId="{3EDA20AD-F78F-439B-B1D1-76D1CF543CB2}"/>
    <dgm:cxn modelId="{B46C30EB-858B-4BB4-A8AD-9A2E80BC837A}" srcId="{3F53DCE3-2447-4C45-9B4F-BE3C872AB85C}" destId="{073B86CC-B86B-4AAE-AD5A-7A5EFB94E9FC}" srcOrd="1" destOrd="0" parTransId="{CD517931-0932-4C97-9530-92EB3543317E}" sibTransId="{7235FB48-68F1-49A6-83CE-6B1054B9A845}"/>
    <dgm:cxn modelId="{22EAE026-C231-4131-82FB-A5ABEE00B4AD}" srcId="{3F53DCE3-2447-4C45-9B4F-BE3C872AB85C}" destId="{2BE67441-EB1B-404A-9880-93F1B47C1712}" srcOrd="0" destOrd="0" parTransId="{AE3C000A-9C84-4794-B4C1-130E3884B576}" sibTransId="{29704E95-D989-42E1-B507-C352A1C1FEB5}"/>
    <dgm:cxn modelId="{CD722304-5BB8-4C1C-9E4F-4D97EEA1BD25}" type="presOf" srcId="{2BE67441-EB1B-404A-9880-93F1B47C1712}" destId="{80264677-5CD0-495E-B17D-8782F302DBB9}" srcOrd="0" destOrd="0" presId="urn:microsoft.com/office/officeart/2005/8/layout/hierarchy4"/>
    <dgm:cxn modelId="{3270D3D8-22ED-4174-86E3-111F7F574B95}" type="presParOf" srcId="{C31872D8-B4B9-40C2-8144-80E76153F779}" destId="{B62C674B-12B7-484D-9ABC-23DC9607EC83}" srcOrd="0" destOrd="0" presId="urn:microsoft.com/office/officeart/2005/8/layout/hierarchy4"/>
    <dgm:cxn modelId="{7D46CCE0-0205-4601-99EF-F4FE88D18811}" type="presParOf" srcId="{B62C674B-12B7-484D-9ABC-23DC9607EC83}" destId="{FF8C4416-9BFF-4D8A-9192-D2593A880F69}" srcOrd="0" destOrd="0" presId="urn:microsoft.com/office/officeart/2005/8/layout/hierarchy4"/>
    <dgm:cxn modelId="{E6E4946D-9F03-4375-ADA1-9D83D636A7EB}" type="presParOf" srcId="{B62C674B-12B7-484D-9ABC-23DC9607EC83}" destId="{474706E1-E197-4D54-8BE7-636DF25892DD}" srcOrd="1" destOrd="0" presId="urn:microsoft.com/office/officeart/2005/8/layout/hierarchy4"/>
    <dgm:cxn modelId="{01C2DCDC-43D9-401A-8396-827E649944DE}" type="presParOf" srcId="{B62C674B-12B7-484D-9ABC-23DC9607EC83}" destId="{72567B5F-48DC-4271-AC2D-1EA748EC9E27}" srcOrd="2" destOrd="0" presId="urn:microsoft.com/office/officeart/2005/8/layout/hierarchy4"/>
    <dgm:cxn modelId="{9612C28D-C172-411A-9B9C-5885CAE680DC}" type="presParOf" srcId="{72567B5F-48DC-4271-AC2D-1EA748EC9E27}" destId="{8F2A5BA9-7300-40DB-BF38-63C53066D389}" srcOrd="0" destOrd="0" presId="urn:microsoft.com/office/officeart/2005/8/layout/hierarchy4"/>
    <dgm:cxn modelId="{6C7C0EA3-2845-4864-9466-1E90D10713B4}" type="presParOf" srcId="{8F2A5BA9-7300-40DB-BF38-63C53066D389}" destId="{80264677-5CD0-495E-B17D-8782F302DBB9}" srcOrd="0" destOrd="0" presId="urn:microsoft.com/office/officeart/2005/8/layout/hierarchy4"/>
    <dgm:cxn modelId="{0D3548C6-806D-4916-9EFF-7F12D8BB1B7E}" type="presParOf" srcId="{8F2A5BA9-7300-40DB-BF38-63C53066D389}" destId="{0700BAFA-788D-4BA5-A047-E30205A7490A}" srcOrd="1" destOrd="0" presId="urn:microsoft.com/office/officeart/2005/8/layout/hierarchy4"/>
    <dgm:cxn modelId="{60570130-C2D5-48CD-B7D7-F220D6313479}" type="presParOf" srcId="{72567B5F-48DC-4271-AC2D-1EA748EC9E27}" destId="{8CBE40E9-DA26-4472-88CF-169F0408FE71}" srcOrd="1" destOrd="0" presId="urn:microsoft.com/office/officeart/2005/8/layout/hierarchy4"/>
    <dgm:cxn modelId="{0F0F236B-B48C-4F95-91D6-92FCD64DA07E}" type="presParOf" srcId="{72567B5F-48DC-4271-AC2D-1EA748EC9E27}" destId="{438E0B65-E291-4FF9-8AB3-65E7B582DE2C}" srcOrd="2" destOrd="0" presId="urn:microsoft.com/office/officeart/2005/8/layout/hierarchy4"/>
    <dgm:cxn modelId="{F51E45EC-01B3-4512-B834-036523F0C657}" type="presParOf" srcId="{438E0B65-E291-4FF9-8AB3-65E7B582DE2C}" destId="{AF81BD84-8672-4BB6-B84C-FC0B9B671452}" srcOrd="0" destOrd="0" presId="urn:microsoft.com/office/officeart/2005/8/layout/hierarchy4"/>
    <dgm:cxn modelId="{599B64B0-F9B1-4DA7-904F-B3D749400CBE}" type="presParOf" srcId="{438E0B65-E291-4FF9-8AB3-65E7B582DE2C}" destId="{EF6FDBE7-1421-4F19-8804-4A22834B106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FDF43-4549-4158-932E-A050AD3C5E72}" type="doc">
      <dgm:prSet loTypeId="urn:microsoft.com/office/officeart/2005/8/layout/hierarchy2#1" loCatId="hierarchy" qsTypeId="urn:microsoft.com/office/officeart/2005/8/quickstyle/simple1#1" qsCatId="simple" csTypeId="urn:microsoft.com/office/officeart/2005/8/colors/accent3_1#1" csCatId="accent3" phldr="1"/>
      <dgm:spPr/>
      <dgm:t>
        <a:bodyPr/>
        <a:lstStyle/>
        <a:p>
          <a:endParaRPr lang="ru-RU"/>
        </a:p>
      </dgm:t>
    </dgm:pt>
    <dgm:pt modelId="{992376F1-CB3B-407A-9BB3-403AB89F1D56}">
      <dgm:prSet phldrT="[Текст]" custT="1"/>
      <dgm:spPr/>
      <dgm:t>
        <a:bodyPr/>
        <a:lstStyle/>
        <a:p>
          <a:r>
            <a:rPr lang="ru-RU" sz="1600" dirty="0" smtClean="0">
              <a:latin typeface="Times New Roman" panose="02020603050405020304" pitchFamily="18" charset="0"/>
              <a:ea typeface="Open Sans" panose="020B0606030504020204" pitchFamily="34" charset="0"/>
              <a:cs typeface="Times New Roman" panose="02020603050405020304" pitchFamily="18" charset="0"/>
            </a:rPr>
            <a:t>Подрядчик направляет заказчику в письменной форме предложение об изменении существенных условий, с приложением информации и документов, обосновывающих такое предложение</a:t>
          </a:r>
          <a:endParaRPr lang="ru-RU" sz="1600" dirty="0">
            <a:latin typeface="Times New Roman" panose="02020603050405020304" pitchFamily="18" charset="0"/>
            <a:cs typeface="Times New Roman" panose="02020603050405020304" pitchFamily="18" charset="0"/>
          </a:endParaRPr>
        </a:p>
      </dgm:t>
    </dgm:pt>
    <dgm:pt modelId="{AB96CD8B-0D6C-4B80-9F58-DFF4A227DEF5}" type="parTrans" cxnId="{C11E7157-3FC3-465D-A455-45DDF19B419F}">
      <dgm:prSet/>
      <dgm:spPr/>
      <dgm:t>
        <a:bodyPr/>
        <a:lstStyle/>
        <a:p>
          <a:endParaRPr lang="ru-RU" sz="1600">
            <a:latin typeface="Times New Roman" panose="02020603050405020304" pitchFamily="18" charset="0"/>
            <a:cs typeface="Times New Roman" panose="02020603050405020304" pitchFamily="18" charset="0"/>
          </a:endParaRPr>
        </a:p>
      </dgm:t>
    </dgm:pt>
    <dgm:pt modelId="{2E2B1DE3-08C5-4647-9780-8273D9E975E1}" type="sibTrans" cxnId="{C11E7157-3FC3-465D-A455-45DDF19B419F}">
      <dgm:prSet/>
      <dgm:spPr/>
      <dgm:t>
        <a:bodyPr/>
        <a:lstStyle/>
        <a:p>
          <a:endParaRPr lang="ru-RU" sz="1600">
            <a:latin typeface="Times New Roman" panose="02020603050405020304" pitchFamily="18" charset="0"/>
            <a:cs typeface="Times New Roman" panose="02020603050405020304" pitchFamily="18" charset="0"/>
          </a:endParaRPr>
        </a:p>
      </dgm:t>
    </dgm:pt>
    <dgm:pt modelId="{5F608579-DE72-4E27-AB30-496AC3CC320E}">
      <dgm:prSet phldrT="[Текст]" custT="1"/>
      <dgm:spPr/>
      <dgm:t>
        <a:bodyPr/>
        <a:lstStyle/>
        <a:p>
          <a:r>
            <a:rPr lang="ru-RU" sz="1600" smtClean="0">
              <a:latin typeface="Times New Roman" panose="02020603050405020304" pitchFamily="18" charset="0"/>
              <a:ea typeface="Open Sans" panose="020B0606030504020204" pitchFamily="34" charset="0"/>
              <a:cs typeface="Times New Roman" panose="02020603050405020304" pitchFamily="18" charset="0"/>
            </a:rPr>
            <a:t>Заказчик рассматривает предложение в течение 10 рабочих дней</a:t>
          </a:r>
          <a:endParaRPr lang="ru-RU" sz="1600" dirty="0">
            <a:latin typeface="Times New Roman" panose="02020603050405020304" pitchFamily="18" charset="0"/>
            <a:cs typeface="Times New Roman" panose="02020603050405020304" pitchFamily="18" charset="0"/>
          </a:endParaRPr>
        </a:p>
      </dgm:t>
    </dgm:pt>
    <dgm:pt modelId="{041A5760-9B5A-483B-A917-12E040EE8D4F}" type="parTrans" cxnId="{63D532AE-76F0-48CA-B88D-1C8DE5815489}">
      <dgm:prSet custT="1"/>
      <dgm:spPr/>
      <dgm:t>
        <a:bodyPr/>
        <a:lstStyle/>
        <a:p>
          <a:endParaRPr lang="ru-RU" sz="1600">
            <a:latin typeface="Times New Roman" panose="02020603050405020304" pitchFamily="18" charset="0"/>
            <a:cs typeface="Times New Roman" panose="02020603050405020304" pitchFamily="18" charset="0"/>
          </a:endParaRPr>
        </a:p>
      </dgm:t>
    </dgm:pt>
    <dgm:pt modelId="{6D567B52-81F8-4EE1-A59E-573E34C72F22}" type="sibTrans" cxnId="{63D532AE-76F0-48CA-B88D-1C8DE5815489}">
      <dgm:prSet/>
      <dgm:spPr/>
      <dgm:t>
        <a:bodyPr/>
        <a:lstStyle/>
        <a:p>
          <a:endParaRPr lang="ru-RU" sz="1600">
            <a:latin typeface="Times New Roman" panose="02020603050405020304" pitchFamily="18" charset="0"/>
            <a:cs typeface="Times New Roman" panose="02020603050405020304" pitchFamily="18" charset="0"/>
          </a:endParaRPr>
        </a:p>
      </dgm:t>
    </dgm:pt>
    <dgm:pt modelId="{FEDA5C4B-140C-4BE2-8173-4800FEBDCB0C}">
      <dgm:prSet phldrT="[Текст]" custT="1"/>
      <dgm:spPr/>
      <dgm:t>
        <a:bodyPr/>
        <a:lstStyle/>
        <a:p>
          <a:r>
            <a:rPr lang="ru-RU" sz="1600" smtClean="0">
              <a:latin typeface="Times New Roman" panose="02020603050405020304" pitchFamily="18" charset="0"/>
              <a:ea typeface="Open Sans" panose="020B0606030504020204" pitchFamily="34" charset="0"/>
              <a:cs typeface="Times New Roman" panose="02020603050405020304" pitchFamily="18" charset="0"/>
            </a:rPr>
            <a:t>Направляет подрядчику подписанное соглашение об изменении условий контракта</a:t>
          </a:r>
          <a:endParaRPr lang="ru-RU" sz="1600" dirty="0">
            <a:latin typeface="Times New Roman" panose="02020603050405020304" pitchFamily="18" charset="0"/>
            <a:cs typeface="Times New Roman" panose="02020603050405020304" pitchFamily="18" charset="0"/>
          </a:endParaRPr>
        </a:p>
      </dgm:t>
    </dgm:pt>
    <dgm:pt modelId="{CA9D753A-E261-41C4-9A15-8AFC0D302D71}" type="parTrans" cxnId="{984D1E85-0C16-408D-B0AD-D0E5F34A39D0}">
      <dgm:prSet custT="1"/>
      <dgm:spPr/>
      <dgm:t>
        <a:bodyPr/>
        <a:lstStyle/>
        <a:p>
          <a:endParaRPr lang="ru-RU" sz="1600">
            <a:latin typeface="Times New Roman" panose="02020603050405020304" pitchFamily="18" charset="0"/>
            <a:cs typeface="Times New Roman" panose="02020603050405020304" pitchFamily="18" charset="0"/>
          </a:endParaRPr>
        </a:p>
      </dgm:t>
    </dgm:pt>
    <dgm:pt modelId="{17B122F5-30DC-45CE-BB93-FF89F2DD57EB}" type="sibTrans" cxnId="{984D1E85-0C16-408D-B0AD-D0E5F34A39D0}">
      <dgm:prSet/>
      <dgm:spPr/>
      <dgm:t>
        <a:bodyPr/>
        <a:lstStyle/>
        <a:p>
          <a:endParaRPr lang="ru-RU" sz="1600">
            <a:latin typeface="Times New Roman" panose="02020603050405020304" pitchFamily="18" charset="0"/>
            <a:cs typeface="Times New Roman" panose="02020603050405020304" pitchFamily="18" charset="0"/>
          </a:endParaRPr>
        </a:p>
      </dgm:t>
    </dgm:pt>
    <dgm:pt modelId="{ECF1E7E4-4DB9-4B10-8D15-7C677CE0D495}">
      <dgm:prSet phldrT="[Текст]" custT="1"/>
      <dgm:spPr/>
      <dgm:t>
        <a:bodyPr/>
        <a:lstStyle/>
        <a:p>
          <a:r>
            <a:rPr lang="ru-RU" sz="1600" dirty="0" smtClean="0">
              <a:latin typeface="Times New Roman" panose="02020603050405020304" pitchFamily="18" charset="0"/>
              <a:ea typeface="Open Sans" panose="020B0606030504020204" pitchFamily="34" charset="0"/>
              <a:cs typeface="Times New Roman" panose="02020603050405020304" pitchFamily="18" charset="0"/>
            </a:rPr>
            <a:t>Направляет подрядчику письменный отказ с обоснованием отказа</a:t>
          </a:r>
          <a:endParaRPr lang="ru-RU" sz="1600" dirty="0">
            <a:latin typeface="Times New Roman" panose="02020603050405020304" pitchFamily="18" charset="0"/>
            <a:cs typeface="Times New Roman" panose="02020603050405020304" pitchFamily="18" charset="0"/>
          </a:endParaRPr>
        </a:p>
      </dgm:t>
    </dgm:pt>
    <dgm:pt modelId="{F2F57837-2893-4996-8CF3-412D6AF34E59}" type="parTrans" cxnId="{C485CD8F-D200-4AA3-8F0F-7F56BAC37C7E}">
      <dgm:prSet custT="1"/>
      <dgm:spPr/>
      <dgm:t>
        <a:bodyPr/>
        <a:lstStyle/>
        <a:p>
          <a:endParaRPr lang="ru-RU" sz="1600">
            <a:latin typeface="Times New Roman" panose="02020603050405020304" pitchFamily="18" charset="0"/>
            <a:cs typeface="Times New Roman" panose="02020603050405020304" pitchFamily="18" charset="0"/>
          </a:endParaRPr>
        </a:p>
      </dgm:t>
    </dgm:pt>
    <dgm:pt modelId="{C3DF59D7-BDBB-4F9B-9C78-7887FD0173AD}" type="sibTrans" cxnId="{C485CD8F-D200-4AA3-8F0F-7F56BAC37C7E}">
      <dgm:prSet/>
      <dgm:spPr/>
      <dgm:t>
        <a:bodyPr/>
        <a:lstStyle/>
        <a:p>
          <a:endParaRPr lang="ru-RU" sz="1600">
            <a:latin typeface="Times New Roman" panose="02020603050405020304" pitchFamily="18" charset="0"/>
            <a:cs typeface="Times New Roman" panose="02020603050405020304" pitchFamily="18" charset="0"/>
          </a:endParaRPr>
        </a:p>
      </dgm:t>
    </dgm:pt>
    <dgm:pt modelId="{000FBFF6-D8B3-4B62-8EA2-E3FD9B7B1938}" type="pres">
      <dgm:prSet presAssocID="{6F1FDF43-4549-4158-932E-A050AD3C5E72}" presName="diagram" presStyleCnt="0">
        <dgm:presLayoutVars>
          <dgm:chPref val="1"/>
          <dgm:dir/>
          <dgm:animOne val="branch"/>
          <dgm:animLvl val="lvl"/>
          <dgm:resizeHandles val="exact"/>
        </dgm:presLayoutVars>
      </dgm:prSet>
      <dgm:spPr/>
      <dgm:t>
        <a:bodyPr/>
        <a:lstStyle/>
        <a:p>
          <a:endParaRPr lang="ru-RU"/>
        </a:p>
      </dgm:t>
    </dgm:pt>
    <dgm:pt modelId="{BB6492A3-F6D2-4C3E-AD9C-67F0518C71C8}" type="pres">
      <dgm:prSet presAssocID="{992376F1-CB3B-407A-9BB3-403AB89F1D56}" presName="root1" presStyleCnt="0"/>
      <dgm:spPr/>
    </dgm:pt>
    <dgm:pt modelId="{33E78208-E1D5-45CC-8748-F5BE1FF70C4B}" type="pres">
      <dgm:prSet presAssocID="{992376F1-CB3B-407A-9BB3-403AB89F1D56}" presName="LevelOneTextNode" presStyleLbl="node0" presStyleIdx="0" presStyleCnt="1" custScaleX="135830" custScaleY="125655">
        <dgm:presLayoutVars>
          <dgm:chPref val="3"/>
        </dgm:presLayoutVars>
      </dgm:prSet>
      <dgm:spPr/>
      <dgm:t>
        <a:bodyPr/>
        <a:lstStyle/>
        <a:p>
          <a:endParaRPr lang="ru-RU"/>
        </a:p>
      </dgm:t>
    </dgm:pt>
    <dgm:pt modelId="{F744DF54-4205-499B-A834-9603F9D12FEF}" type="pres">
      <dgm:prSet presAssocID="{992376F1-CB3B-407A-9BB3-403AB89F1D56}" presName="level2hierChild" presStyleCnt="0"/>
      <dgm:spPr/>
    </dgm:pt>
    <dgm:pt modelId="{7925ED3C-C045-4BB3-A75A-57890CE3D761}" type="pres">
      <dgm:prSet presAssocID="{041A5760-9B5A-483B-A917-12E040EE8D4F}" presName="conn2-1" presStyleLbl="parChTrans1D2" presStyleIdx="0" presStyleCnt="1"/>
      <dgm:spPr/>
      <dgm:t>
        <a:bodyPr/>
        <a:lstStyle/>
        <a:p>
          <a:endParaRPr lang="ru-RU"/>
        </a:p>
      </dgm:t>
    </dgm:pt>
    <dgm:pt modelId="{7ED5C856-27D6-4A7C-A2DB-C4CBA4F75F36}" type="pres">
      <dgm:prSet presAssocID="{041A5760-9B5A-483B-A917-12E040EE8D4F}" presName="connTx" presStyleLbl="parChTrans1D2" presStyleIdx="0" presStyleCnt="1"/>
      <dgm:spPr/>
      <dgm:t>
        <a:bodyPr/>
        <a:lstStyle/>
        <a:p>
          <a:endParaRPr lang="ru-RU"/>
        </a:p>
      </dgm:t>
    </dgm:pt>
    <dgm:pt modelId="{CDDA644B-6CDD-4409-AD6A-D487A3D18701}" type="pres">
      <dgm:prSet presAssocID="{5F608579-DE72-4E27-AB30-496AC3CC320E}" presName="root2" presStyleCnt="0"/>
      <dgm:spPr/>
    </dgm:pt>
    <dgm:pt modelId="{81966D64-3F8B-4A94-BBFB-07A89F465D7B}" type="pres">
      <dgm:prSet presAssocID="{5F608579-DE72-4E27-AB30-496AC3CC320E}" presName="LevelTwoTextNode" presStyleLbl="node2" presStyleIdx="0" presStyleCnt="1">
        <dgm:presLayoutVars>
          <dgm:chPref val="3"/>
        </dgm:presLayoutVars>
      </dgm:prSet>
      <dgm:spPr/>
      <dgm:t>
        <a:bodyPr/>
        <a:lstStyle/>
        <a:p>
          <a:endParaRPr lang="ru-RU"/>
        </a:p>
      </dgm:t>
    </dgm:pt>
    <dgm:pt modelId="{40ACFD9D-BACE-4B81-9A09-BE4AE986EAEF}" type="pres">
      <dgm:prSet presAssocID="{5F608579-DE72-4E27-AB30-496AC3CC320E}" presName="level3hierChild" presStyleCnt="0"/>
      <dgm:spPr/>
    </dgm:pt>
    <dgm:pt modelId="{E0902F52-418C-47DF-A9E9-E41F985403A5}" type="pres">
      <dgm:prSet presAssocID="{CA9D753A-E261-41C4-9A15-8AFC0D302D71}" presName="conn2-1" presStyleLbl="parChTrans1D3" presStyleIdx="0" presStyleCnt="2"/>
      <dgm:spPr/>
      <dgm:t>
        <a:bodyPr/>
        <a:lstStyle/>
        <a:p>
          <a:endParaRPr lang="ru-RU"/>
        </a:p>
      </dgm:t>
    </dgm:pt>
    <dgm:pt modelId="{FADF3D70-D79D-4A64-A246-92D413746665}" type="pres">
      <dgm:prSet presAssocID="{CA9D753A-E261-41C4-9A15-8AFC0D302D71}" presName="connTx" presStyleLbl="parChTrans1D3" presStyleIdx="0" presStyleCnt="2"/>
      <dgm:spPr/>
      <dgm:t>
        <a:bodyPr/>
        <a:lstStyle/>
        <a:p>
          <a:endParaRPr lang="ru-RU"/>
        </a:p>
      </dgm:t>
    </dgm:pt>
    <dgm:pt modelId="{61CB68B9-2E33-44B9-9AEF-4FC4B5B22220}" type="pres">
      <dgm:prSet presAssocID="{FEDA5C4B-140C-4BE2-8173-4800FEBDCB0C}" presName="root2" presStyleCnt="0"/>
      <dgm:spPr/>
    </dgm:pt>
    <dgm:pt modelId="{6B51EE99-A191-40E1-8032-914DF736EA57}" type="pres">
      <dgm:prSet presAssocID="{FEDA5C4B-140C-4BE2-8173-4800FEBDCB0C}" presName="LevelTwoTextNode" presStyleLbl="node3" presStyleIdx="0" presStyleCnt="2">
        <dgm:presLayoutVars>
          <dgm:chPref val="3"/>
        </dgm:presLayoutVars>
      </dgm:prSet>
      <dgm:spPr/>
      <dgm:t>
        <a:bodyPr/>
        <a:lstStyle/>
        <a:p>
          <a:endParaRPr lang="ru-RU"/>
        </a:p>
      </dgm:t>
    </dgm:pt>
    <dgm:pt modelId="{81A18CC5-EBCE-480A-83D5-74356D8A7626}" type="pres">
      <dgm:prSet presAssocID="{FEDA5C4B-140C-4BE2-8173-4800FEBDCB0C}" presName="level3hierChild" presStyleCnt="0"/>
      <dgm:spPr/>
    </dgm:pt>
    <dgm:pt modelId="{6D004824-3B90-423A-9484-D9847AA91A37}" type="pres">
      <dgm:prSet presAssocID="{F2F57837-2893-4996-8CF3-412D6AF34E59}" presName="conn2-1" presStyleLbl="parChTrans1D3" presStyleIdx="1" presStyleCnt="2"/>
      <dgm:spPr/>
      <dgm:t>
        <a:bodyPr/>
        <a:lstStyle/>
        <a:p>
          <a:endParaRPr lang="ru-RU"/>
        </a:p>
      </dgm:t>
    </dgm:pt>
    <dgm:pt modelId="{DCD846ED-CC9E-44EE-8ED6-14F09B205F97}" type="pres">
      <dgm:prSet presAssocID="{F2F57837-2893-4996-8CF3-412D6AF34E59}" presName="connTx" presStyleLbl="parChTrans1D3" presStyleIdx="1" presStyleCnt="2"/>
      <dgm:spPr/>
      <dgm:t>
        <a:bodyPr/>
        <a:lstStyle/>
        <a:p>
          <a:endParaRPr lang="ru-RU"/>
        </a:p>
      </dgm:t>
    </dgm:pt>
    <dgm:pt modelId="{6E781D93-FD0B-4EB6-9237-519172214C24}" type="pres">
      <dgm:prSet presAssocID="{ECF1E7E4-4DB9-4B10-8D15-7C677CE0D495}" presName="root2" presStyleCnt="0"/>
      <dgm:spPr/>
    </dgm:pt>
    <dgm:pt modelId="{53737772-F1C6-42C6-822B-936130A5579B}" type="pres">
      <dgm:prSet presAssocID="{ECF1E7E4-4DB9-4B10-8D15-7C677CE0D495}" presName="LevelTwoTextNode" presStyleLbl="node3" presStyleIdx="1" presStyleCnt="2">
        <dgm:presLayoutVars>
          <dgm:chPref val="3"/>
        </dgm:presLayoutVars>
      </dgm:prSet>
      <dgm:spPr/>
      <dgm:t>
        <a:bodyPr/>
        <a:lstStyle/>
        <a:p>
          <a:endParaRPr lang="ru-RU"/>
        </a:p>
      </dgm:t>
    </dgm:pt>
    <dgm:pt modelId="{01F4CFC1-968E-46A3-9DDB-1A6B6704F109}" type="pres">
      <dgm:prSet presAssocID="{ECF1E7E4-4DB9-4B10-8D15-7C677CE0D495}" presName="level3hierChild" presStyleCnt="0"/>
      <dgm:spPr/>
    </dgm:pt>
  </dgm:ptLst>
  <dgm:cxnLst>
    <dgm:cxn modelId="{63D532AE-76F0-48CA-B88D-1C8DE5815489}" srcId="{992376F1-CB3B-407A-9BB3-403AB89F1D56}" destId="{5F608579-DE72-4E27-AB30-496AC3CC320E}" srcOrd="0" destOrd="0" parTransId="{041A5760-9B5A-483B-A917-12E040EE8D4F}" sibTransId="{6D567B52-81F8-4EE1-A59E-573E34C72F22}"/>
    <dgm:cxn modelId="{CC2CCD9A-1F48-4EB1-9237-7B5871A1D460}" type="presOf" srcId="{041A5760-9B5A-483B-A917-12E040EE8D4F}" destId="{7925ED3C-C045-4BB3-A75A-57890CE3D761}" srcOrd="0" destOrd="0" presId="urn:microsoft.com/office/officeart/2005/8/layout/hierarchy2#1"/>
    <dgm:cxn modelId="{A2D27C1D-7979-40BA-B22A-BDE23CD5DDEE}" type="presOf" srcId="{CA9D753A-E261-41C4-9A15-8AFC0D302D71}" destId="{E0902F52-418C-47DF-A9E9-E41F985403A5}" srcOrd="0" destOrd="0" presId="urn:microsoft.com/office/officeart/2005/8/layout/hierarchy2#1"/>
    <dgm:cxn modelId="{4E289C66-AEDC-47A1-8BA2-62FFFF7AAF6A}" type="presOf" srcId="{041A5760-9B5A-483B-A917-12E040EE8D4F}" destId="{7ED5C856-27D6-4A7C-A2DB-C4CBA4F75F36}" srcOrd="1" destOrd="0" presId="urn:microsoft.com/office/officeart/2005/8/layout/hierarchy2#1"/>
    <dgm:cxn modelId="{35435E3A-7E6A-4229-8B73-B0547D6A1AAD}" type="presOf" srcId="{F2F57837-2893-4996-8CF3-412D6AF34E59}" destId="{DCD846ED-CC9E-44EE-8ED6-14F09B205F97}" srcOrd="1" destOrd="0" presId="urn:microsoft.com/office/officeart/2005/8/layout/hierarchy2#1"/>
    <dgm:cxn modelId="{F58B6D86-ADF0-41CB-9792-3BDCCB04D04D}" type="presOf" srcId="{ECF1E7E4-4DB9-4B10-8D15-7C677CE0D495}" destId="{53737772-F1C6-42C6-822B-936130A5579B}" srcOrd="0" destOrd="0" presId="urn:microsoft.com/office/officeart/2005/8/layout/hierarchy2#1"/>
    <dgm:cxn modelId="{984D1E85-0C16-408D-B0AD-D0E5F34A39D0}" srcId="{5F608579-DE72-4E27-AB30-496AC3CC320E}" destId="{FEDA5C4B-140C-4BE2-8173-4800FEBDCB0C}" srcOrd="0" destOrd="0" parTransId="{CA9D753A-E261-41C4-9A15-8AFC0D302D71}" sibTransId="{17B122F5-30DC-45CE-BB93-FF89F2DD57EB}"/>
    <dgm:cxn modelId="{17BEA9AF-30C0-4DFE-A285-FEBE2F35CA98}" type="presOf" srcId="{992376F1-CB3B-407A-9BB3-403AB89F1D56}" destId="{33E78208-E1D5-45CC-8748-F5BE1FF70C4B}" srcOrd="0" destOrd="0" presId="urn:microsoft.com/office/officeart/2005/8/layout/hierarchy2#1"/>
    <dgm:cxn modelId="{C11E7157-3FC3-465D-A455-45DDF19B419F}" srcId="{6F1FDF43-4549-4158-932E-A050AD3C5E72}" destId="{992376F1-CB3B-407A-9BB3-403AB89F1D56}" srcOrd="0" destOrd="0" parTransId="{AB96CD8B-0D6C-4B80-9F58-DFF4A227DEF5}" sibTransId="{2E2B1DE3-08C5-4647-9780-8273D9E975E1}"/>
    <dgm:cxn modelId="{0E1C9168-D07E-469D-8E20-648AC47E6DEE}" type="presOf" srcId="{FEDA5C4B-140C-4BE2-8173-4800FEBDCB0C}" destId="{6B51EE99-A191-40E1-8032-914DF736EA57}" srcOrd="0" destOrd="0" presId="urn:microsoft.com/office/officeart/2005/8/layout/hierarchy2#1"/>
    <dgm:cxn modelId="{C485CD8F-D200-4AA3-8F0F-7F56BAC37C7E}" srcId="{5F608579-DE72-4E27-AB30-496AC3CC320E}" destId="{ECF1E7E4-4DB9-4B10-8D15-7C677CE0D495}" srcOrd="1" destOrd="0" parTransId="{F2F57837-2893-4996-8CF3-412D6AF34E59}" sibTransId="{C3DF59D7-BDBB-4F9B-9C78-7887FD0173AD}"/>
    <dgm:cxn modelId="{F8F63DFC-025C-4E66-954D-8F789E6FEF53}" type="presOf" srcId="{5F608579-DE72-4E27-AB30-496AC3CC320E}" destId="{81966D64-3F8B-4A94-BBFB-07A89F465D7B}" srcOrd="0" destOrd="0" presId="urn:microsoft.com/office/officeart/2005/8/layout/hierarchy2#1"/>
    <dgm:cxn modelId="{39CA23E0-B617-40DE-BF28-EA9B594AA724}" type="presOf" srcId="{CA9D753A-E261-41C4-9A15-8AFC0D302D71}" destId="{FADF3D70-D79D-4A64-A246-92D413746665}" srcOrd="1" destOrd="0" presId="urn:microsoft.com/office/officeart/2005/8/layout/hierarchy2#1"/>
    <dgm:cxn modelId="{545C898B-72D3-49AF-BD25-456161000E9B}" type="presOf" srcId="{6F1FDF43-4549-4158-932E-A050AD3C5E72}" destId="{000FBFF6-D8B3-4B62-8EA2-E3FD9B7B1938}" srcOrd="0" destOrd="0" presId="urn:microsoft.com/office/officeart/2005/8/layout/hierarchy2#1"/>
    <dgm:cxn modelId="{A3B0EBCE-9D84-4823-97DE-23F93F110495}" type="presOf" srcId="{F2F57837-2893-4996-8CF3-412D6AF34E59}" destId="{6D004824-3B90-423A-9484-D9847AA91A37}" srcOrd="0" destOrd="0" presId="urn:microsoft.com/office/officeart/2005/8/layout/hierarchy2#1"/>
    <dgm:cxn modelId="{843368D7-9B6C-4946-9535-02F484BC967F}" type="presParOf" srcId="{000FBFF6-D8B3-4B62-8EA2-E3FD9B7B1938}" destId="{BB6492A3-F6D2-4C3E-AD9C-67F0518C71C8}" srcOrd="0" destOrd="0" presId="urn:microsoft.com/office/officeart/2005/8/layout/hierarchy2#1"/>
    <dgm:cxn modelId="{B2D5F672-C79A-46B2-BF03-428523CAFEF1}" type="presParOf" srcId="{BB6492A3-F6D2-4C3E-AD9C-67F0518C71C8}" destId="{33E78208-E1D5-45CC-8748-F5BE1FF70C4B}" srcOrd="0" destOrd="0" presId="urn:microsoft.com/office/officeart/2005/8/layout/hierarchy2#1"/>
    <dgm:cxn modelId="{6973AA61-F71F-4E7C-99E0-54C6C7B9B48E}" type="presParOf" srcId="{BB6492A3-F6D2-4C3E-AD9C-67F0518C71C8}" destId="{F744DF54-4205-499B-A834-9603F9D12FEF}" srcOrd="1" destOrd="0" presId="urn:microsoft.com/office/officeart/2005/8/layout/hierarchy2#1"/>
    <dgm:cxn modelId="{4228E31D-B3DA-43A9-914A-1BF853D97AD2}" type="presParOf" srcId="{F744DF54-4205-499B-A834-9603F9D12FEF}" destId="{7925ED3C-C045-4BB3-A75A-57890CE3D761}" srcOrd="0" destOrd="0" presId="urn:microsoft.com/office/officeart/2005/8/layout/hierarchy2#1"/>
    <dgm:cxn modelId="{F2161EEC-B3CB-46FB-AFF0-983E9F5168E7}" type="presParOf" srcId="{7925ED3C-C045-4BB3-A75A-57890CE3D761}" destId="{7ED5C856-27D6-4A7C-A2DB-C4CBA4F75F36}" srcOrd="0" destOrd="0" presId="urn:microsoft.com/office/officeart/2005/8/layout/hierarchy2#1"/>
    <dgm:cxn modelId="{84083869-4D06-435D-BD3D-CE72C94CBB6F}" type="presParOf" srcId="{F744DF54-4205-499B-A834-9603F9D12FEF}" destId="{CDDA644B-6CDD-4409-AD6A-D487A3D18701}" srcOrd="1" destOrd="0" presId="urn:microsoft.com/office/officeart/2005/8/layout/hierarchy2#1"/>
    <dgm:cxn modelId="{9E783660-5E31-42E2-AE05-968CD1E0D169}" type="presParOf" srcId="{CDDA644B-6CDD-4409-AD6A-D487A3D18701}" destId="{81966D64-3F8B-4A94-BBFB-07A89F465D7B}" srcOrd="0" destOrd="0" presId="urn:microsoft.com/office/officeart/2005/8/layout/hierarchy2#1"/>
    <dgm:cxn modelId="{CADCD83D-1518-4B19-8AE4-6979F24BA8E1}" type="presParOf" srcId="{CDDA644B-6CDD-4409-AD6A-D487A3D18701}" destId="{40ACFD9D-BACE-4B81-9A09-BE4AE986EAEF}" srcOrd="1" destOrd="0" presId="urn:microsoft.com/office/officeart/2005/8/layout/hierarchy2#1"/>
    <dgm:cxn modelId="{1C0789CB-DA1F-4C12-ACAB-6441A272DE62}" type="presParOf" srcId="{40ACFD9D-BACE-4B81-9A09-BE4AE986EAEF}" destId="{E0902F52-418C-47DF-A9E9-E41F985403A5}" srcOrd="0" destOrd="0" presId="urn:microsoft.com/office/officeart/2005/8/layout/hierarchy2#1"/>
    <dgm:cxn modelId="{D1A294C8-95C0-4C35-898C-15AD7002A86C}" type="presParOf" srcId="{E0902F52-418C-47DF-A9E9-E41F985403A5}" destId="{FADF3D70-D79D-4A64-A246-92D413746665}" srcOrd="0" destOrd="0" presId="urn:microsoft.com/office/officeart/2005/8/layout/hierarchy2#1"/>
    <dgm:cxn modelId="{43C8E45E-4544-4522-8F95-2F166192F0DE}" type="presParOf" srcId="{40ACFD9D-BACE-4B81-9A09-BE4AE986EAEF}" destId="{61CB68B9-2E33-44B9-9AEF-4FC4B5B22220}" srcOrd="1" destOrd="0" presId="urn:microsoft.com/office/officeart/2005/8/layout/hierarchy2#1"/>
    <dgm:cxn modelId="{121F4839-D14D-4362-89CB-426564A0EDCA}" type="presParOf" srcId="{61CB68B9-2E33-44B9-9AEF-4FC4B5B22220}" destId="{6B51EE99-A191-40E1-8032-914DF736EA57}" srcOrd="0" destOrd="0" presId="urn:microsoft.com/office/officeart/2005/8/layout/hierarchy2#1"/>
    <dgm:cxn modelId="{E0C4389D-3583-4C3D-BFA8-48144F883656}" type="presParOf" srcId="{61CB68B9-2E33-44B9-9AEF-4FC4B5B22220}" destId="{81A18CC5-EBCE-480A-83D5-74356D8A7626}" srcOrd="1" destOrd="0" presId="urn:microsoft.com/office/officeart/2005/8/layout/hierarchy2#1"/>
    <dgm:cxn modelId="{B0AF606D-105E-4E7E-8D97-59D821EC9E87}" type="presParOf" srcId="{40ACFD9D-BACE-4B81-9A09-BE4AE986EAEF}" destId="{6D004824-3B90-423A-9484-D9847AA91A37}" srcOrd="2" destOrd="0" presId="urn:microsoft.com/office/officeart/2005/8/layout/hierarchy2#1"/>
    <dgm:cxn modelId="{983BB4C0-7F45-4B46-8F8B-751A93C8B53F}" type="presParOf" srcId="{6D004824-3B90-423A-9484-D9847AA91A37}" destId="{DCD846ED-CC9E-44EE-8ED6-14F09B205F97}" srcOrd="0" destOrd="0" presId="urn:microsoft.com/office/officeart/2005/8/layout/hierarchy2#1"/>
    <dgm:cxn modelId="{B91207F4-5FBE-4067-9444-589353A10380}" type="presParOf" srcId="{40ACFD9D-BACE-4B81-9A09-BE4AE986EAEF}" destId="{6E781D93-FD0B-4EB6-9237-519172214C24}" srcOrd="3" destOrd="0" presId="urn:microsoft.com/office/officeart/2005/8/layout/hierarchy2#1"/>
    <dgm:cxn modelId="{68ECB2DC-556E-4DEA-85D2-7E4F2D45FF44}" type="presParOf" srcId="{6E781D93-FD0B-4EB6-9237-519172214C24}" destId="{53737772-F1C6-42C6-822B-936130A5579B}" srcOrd="0" destOrd="0" presId="urn:microsoft.com/office/officeart/2005/8/layout/hierarchy2#1"/>
    <dgm:cxn modelId="{1EBF5B98-43D8-485A-AE53-1363F0015A4D}" type="presParOf" srcId="{6E781D93-FD0B-4EB6-9237-519172214C24}" destId="{01F4CFC1-968E-46A3-9DDB-1A6B6704F109}"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C4416-9BFF-4D8A-9192-D2593A880F69}">
      <dsp:nvSpPr>
        <dsp:cNvPr id="0" name=""/>
        <dsp:cNvSpPr/>
      </dsp:nvSpPr>
      <dsp:spPr>
        <a:xfrm>
          <a:off x="0" y="16951"/>
          <a:ext cx="4557028" cy="140240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altLang="ru-RU" sz="1600" b="1" kern="1200" smtClean="0">
              <a:latin typeface="Times New Roman" panose="02020603050405020304" pitchFamily="18" charset="0"/>
              <a:cs typeface="Times New Roman" panose="02020603050405020304" pitchFamily="18" charset="0"/>
              <a:sym typeface="Times New Roman" panose="02020603050405020304" pitchFamily="18" charset="0"/>
            </a:rPr>
            <a:t>Соглашение сторон об изменении условий контракта:</a:t>
          </a:r>
          <a:endParaRPr lang="ru-RU" sz="1600" kern="1200" dirty="0">
            <a:latin typeface="Times New Roman" panose="02020603050405020304" pitchFamily="18" charset="0"/>
            <a:cs typeface="Times New Roman" panose="02020603050405020304" pitchFamily="18" charset="0"/>
          </a:endParaRPr>
        </a:p>
      </dsp:txBody>
      <dsp:txXfrm>
        <a:off x="41075" y="58026"/>
        <a:ext cx="4474878" cy="1320259"/>
      </dsp:txXfrm>
    </dsp:sp>
    <dsp:sp modelId="{80264677-5CD0-495E-B17D-8782F302DBB9}">
      <dsp:nvSpPr>
        <dsp:cNvPr id="0" name=""/>
        <dsp:cNvSpPr/>
      </dsp:nvSpPr>
      <dsp:spPr>
        <a:xfrm>
          <a:off x="1683" y="1558862"/>
          <a:ext cx="2186673" cy="236709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altLang="ru-RU" sz="1600" b="1" kern="1200" smtClean="0">
              <a:latin typeface="Times New Roman" panose="02020603050405020304" pitchFamily="18" charset="0"/>
              <a:cs typeface="Times New Roman" panose="02020603050405020304" pitchFamily="18" charset="0"/>
              <a:sym typeface="Times New Roman" panose="02020603050405020304" pitchFamily="18" charset="0"/>
            </a:rPr>
            <a:t>– заключается в той же форме, что и контракт (ст. 452 ГК РФ);</a:t>
          </a:r>
          <a:endParaRPr lang="ru-RU" sz="1600" kern="1200" dirty="0">
            <a:latin typeface="Times New Roman" panose="02020603050405020304" pitchFamily="18" charset="0"/>
            <a:cs typeface="Times New Roman" panose="02020603050405020304" pitchFamily="18" charset="0"/>
          </a:endParaRPr>
        </a:p>
      </dsp:txBody>
      <dsp:txXfrm>
        <a:off x="65728" y="1622907"/>
        <a:ext cx="2058583" cy="2239005"/>
      </dsp:txXfrm>
    </dsp:sp>
    <dsp:sp modelId="{AF81BD84-8672-4BB6-B84C-FC0B9B671452}">
      <dsp:nvSpPr>
        <dsp:cNvPr id="0" name=""/>
        <dsp:cNvSpPr/>
      </dsp:nvSpPr>
      <dsp:spPr>
        <a:xfrm>
          <a:off x="2372037" y="1558862"/>
          <a:ext cx="2186673" cy="236709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altLang="ru-RU" sz="1600" b="1" kern="1200" dirty="0" smtClean="0">
              <a:latin typeface="Times New Roman" panose="02020603050405020304" pitchFamily="18" charset="0"/>
              <a:cs typeface="Times New Roman" panose="02020603050405020304" pitchFamily="18" charset="0"/>
              <a:sym typeface="Times New Roman" panose="02020603050405020304" pitchFamily="18" charset="0"/>
            </a:rPr>
            <a:t>– вступает в силу с момента подписания, если иное не предусмотрено самим соглашением.</a:t>
          </a:r>
          <a:endParaRPr lang="ru-RU" altLang="ru-RU" sz="1600" b="1" kern="1200" dirty="0">
            <a:latin typeface="Times New Roman" panose="02020603050405020304" pitchFamily="18" charset="0"/>
            <a:cs typeface="Times New Roman" panose="02020603050405020304" pitchFamily="18" charset="0"/>
            <a:sym typeface="Times New Roman" panose="02020603050405020304" pitchFamily="18" charset="0"/>
          </a:endParaRPr>
        </a:p>
      </dsp:txBody>
      <dsp:txXfrm>
        <a:off x="2436082" y="1622907"/>
        <a:ext cx="2058583" cy="2239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78208-E1D5-45CC-8748-F5BE1FF70C4B}">
      <dsp:nvSpPr>
        <dsp:cNvPr id="0" name=""/>
        <dsp:cNvSpPr/>
      </dsp:nvSpPr>
      <dsp:spPr>
        <a:xfrm>
          <a:off x="8770" y="638172"/>
          <a:ext cx="3345163" cy="154728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ea typeface="Open Sans" panose="020B0606030504020204" pitchFamily="34" charset="0"/>
              <a:cs typeface="Times New Roman" panose="02020603050405020304" pitchFamily="18" charset="0"/>
            </a:rPr>
            <a:t>Подрядчик направляет заказчику в письменной форме предложение об изменении существенных условий, с приложением информации и документов, обосновывающих такое предложение</a:t>
          </a:r>
          <a:endParaRPr lang="ru-RU" sz="1600" kern="1200" dirty="0">
            <a:latin typeface="Times New Roman" panose="02020603050405020304" pitchFamily="18" charset="0"/>
            <a:cs typeface="Times New Roman" panose="02020603050405020304" pitchFamily="18" charset="0"/>
          </a:endParaRPr>
        </a:p>
      </dsp:txBody>
      <dsp:txXfrm>
        <a:off x="54089" y="683491"/>
        <a:ext cx="3254525" cy="1456650"/>
      </dsp:txXfrm>
    </dsp:sp>
    <dsp:sp modelId="{7925ED3C-C045-4BB3-A75A-57890CE3D761}">
      <dsp:nvSpPr>
        <dsp:cNvPr id="0" name=""/>
        <dsp:cNvSpPr/>
      </dsp:nvSpPr>
      <dsp:spPr>
        <a:xfrm>
          <a:off x="3353933" y="1372568"/>
          <a:ext cx="985102" cy="78497"/>
        </a:xfrm>
        <a:custGeom>
          <a:avLst/>
          <a:gdLst/>
          <a:ahLst/>
          <a:cxnLst/>
          <a:rect l="0" t="0" r="0" b="0"/>
          <a:pathLst>
            <a:path>
              <a:moveTo>
                <a:pt x="0" y="39248"/>
              </a:moveTo>
              <a:lnTo>
                <a:pt x="985102" y="3924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kern="1200">
            <a:latin typeface="Times New Roman" panose="02020603050405020304" pitchFamily="18" charset="0"/>
            <a:cs typeface="Times New Roman" panose="02020603050405020304" pitchFamily="18" charset="0"/>
          </a:endParaRPr>
        </a:p>
      </dsp:txBody>
      <dsp:txXfrm>
        <a:off x="3821857" y="1387189"/>
        <a:ext cx="49255" cy="49255"/>
      </dsp:txXfrm>
    </dsp:sp>
    <dsp:sp modelId="{81966D64-3F8B-4A94-BBFB-07A89F465D7B}">
      <dsp:nvSpPr>
        <dsp:cNvPr id="0" name=""/>
        <dsp:cNvSpPr/>
      </dsp:nvSpPr>
      <dsp:spPr>
        <a:xfrm>
          <a:off x="4339036" y="796127"/>
          <a:ext cx="2462757" cy="12313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smtClean="0">
              <a:latin typeface="Times New Roman" panose="02020603050405020304" pitchFamily="18" charset="0"/>
              <a:ea typeface="Open Sans" panose="020B0606030504020204" pitchFamily="34" charset="0"/>
              <a:cs typeface="Times New Roman" panose="02020603050405020304" pitchFamily="18" charset="0"/>
            </a:rPr>
            <a:t>Заказчик рассматривает предложение в течение 10 рабочих дней</a:t>
          </a:r>
          <a:endParaRPr lang="ru-RU" sz="1600" kern="1200" dirty="0">
            <a:latin typeface="Times New Roman" panose="02020603050405020304" pitchFamily="18" charset="0"/>
            <a:cs typeface="Times New Roman" panose="02020603050405020304" pitchFamily="18" charset="0"/>
          </a:endParaRPr>
        </a:p>
      </dsp:txBody>
      <dsp:txXfrm>
        <a:off x="4375102" y="832193"/>
        <a:ext cx="2390625" cy="1159246"/>
      </dsp:txXfrm>
    </dsp:sp>
    <dsp:sp modelId="{E0902F52-418C-47DF-A9E9-E41F985403A5}">
      <dsp:nvSpPr>
        <dsp:cNvPr id="0" name=""/>
        <dsp:cNvSpPr/>
      </dsp:nvSpPr>
      <dsp:spPr>
        <a:xfrm rot="19457599">
          <a:off x="6687766" y="1018546"/>
          <a:ext cx="1213158" cy="78497"/>
        </a:xfrm>
        <a:custGeom>
          <a:avLst/>
          <a:gdLst/>
          <a:ahLst/>
          <a:cxnLst/>
          <a:rect l="0" t="0" r="0" b="0"/>
          <a:pathLst>
            <a:path>
              <a:moveTo>
                <a:pt x="0" y="39248"/>
              </a:moveTo>
              <a:lnTo>
                <a:pt x="1213158" y="3924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kern="1200">
            <a:latin typeface="Times New Roman" panose="02020603050405020304" pitchFamily="18" charset="0"/>
            <a:cs typeface="Times New Roman" panose="02020603050405020304" pitchFamily="18" charset="0"/>
          </a:endParaRPr>
        </a:p>
      </dsp:txBody>
      <dsp:txXfrm>
        <a:off x="7264016" y="1027466"/>
        <a:ext cx="60657" cy="60657"/>
      </dsp:txXfrm>
    </dsp:sp>
    <dsp:sp modelId="{6B51EE99-A191-40E1-8032-914DF736EA57}">
      <dsp:nvSpPr>
        <dsp:cNvPr id="0" name=""/>
        <dsp:cNvSpPr/>
      </dsp:nvSpPr>
      <dsp:spPr>
        <a:xfrm>
          <a:off x="7786897" y="88084"/>
          <a:ext cx="2462757" cy="12313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smtClean="0">
              <a:latin typeface="Times New Roman" panose="02020603050405020304" pitchFamily="18" charset="0"/>
              <a:ea typeface="Open Sans" panose="020B0606030504020204" pitchFamily="34" charset="0"/>
              <a:cs typeface="Times New Roman" panose="02020603050405020304" pitchFamily="18" charset="0"/>
            </a:rPr>
            <a:t>Направляет подрядчику подписанное соглашение об изменении условий контракта</a:t>
          </a:r>
          <a:endParaRPr lang="ru-RU" sz="1600" kern="1200" dirty="0">
            <a:latin typeface="Times New Roman" panose="02020603050405020304" pitchFamily="18" charset="0"/>
            <a:cs typeface="Times New Roman" panose="02020603050405020304" pitchFamily="18" charset="0"/>
          </a:endParaRPr>
        </a:p>
      </dsp:txBody>
      <dsp:txXfrm>
        <a:off x="7822963" y="124150"/>
        <a:ext cx="2390625" cy="1159246"/>
      </dsp:txXfrm>
    </dsp:sp>
    <dsp:sp modelId="{6D004824-3B90-423A-9484-D9847AA91A37}">
      <dsp:nvSpPr>
        <dsp:cNvPr id="0" name=""/>
        <dsp:cNvSpPr/>
      </dsp:nvSpPr>
      <dsp:spPr>
        <a:xfrm rot="2142401">
          <a:off x="6687766" y="1726589"/>
          <a:ext cx="1213158" cy="78497"/>
        </a:xfrm>
        <a:custGeom>
          <a:avLst/>
          <a:gdLst/>
          <a:ahLst/>
          <a:cxnLst/>
          <a:rect l="0" t="0" r="0" b="0"/>
          <a:pathLst>
            <a:path>
              <a:moveTo>
                <a:pt x="0" y="39248"/>
              </a:moveTo>
              <a:lnTo>
                <a:pt x="1213158" y="3924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kern="1200">
            <a:latin typeface="Times New Roman" panose="02020603050405020304" pitchFamily="18" charset="0"/>
            <a:cs typeface="Times New Roman" panose="02020603050405020304" pitchFamily="18" charset="0"/>
          </a:endParaRPr>
        </a:p>
      </dsp:txBody>
      <dsp:txXfrm>
        <a:off x="7264016" y="1735509"/>
        <a:ext cx="60657" cy="60657"/>
      </dsp:txXfrm>
    </dsp:sp>
    <dsp:sp modelId="{53737772-F1C6-42C6-822B-936130A5579B}">
      <dsp:nvSpPr>
        <dsp:cNvPr id="0" name=""/>
        <dsp:cNvSpPr/>
      </dsp:nvSpPr>
      <dsp:spPr>
        <a:xfrm>
          <a:off x="7786897" y="1504170"/>
          <a:ext cx="2462757" cy="12313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ea typeface="Open Sans" panose="020B0606030504020204" pitchFamily="34" charset="0"/>
              <a:cs typeface="Times New Roman" panose="02020603050405020304" pitchFamily="18" charset="0"/>
            </a:rPr>
            <a:t>Направляет подрядчику письменный отказ с обоснованием отказа</a:t>
          </a:r>
          <a:endParaRPr lang="ru-RU" sz="1600" kern="1200" dirty="0">
            <a:latin typeface="Times New Roman" panose="02020603050405020304" pitchFamily="18" charset="0"/>
            <a:cs typeface="Times New Roman" panose="02020603050405020304" pitchFamily="18" charset="0"/>
          </a:endParaRPr>
        </a:p>
      </dsp:txBody>
      <dsp:txXfrm>
        <a:off x="7822963" y="1540236"/>
        <a:ext cx="2390625" cy="1159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B1A168C1-DFF6-42F8-BBF3-AB93FDB91F42}" type="datetimeFigureOut">
              <a:rPr lang="ru-RU" smtClean="0"/>
              <a:t>06.02.2025</a:t>
            </a:fld>
            <a:endParaRPr lang="ru-RU"/>
          </a:p>
        </p:txBody>
      </p:sp>
      <p:sp>
        <p:nvSpPr>
          <p:cNvPr id="4" name="Образ слайда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0CC00341-400F-4F37-97E3-C6A9E52328A0}" type="slidenum">
              <a:rPr lang="ru-RU" smtClean="0"/>
              <a:t>‹#›</a:t>
            </a:fld>
            <a:endParaRPr lang="ru-RU"/>
          </a:p>
        </p:txBody>
      </p:sp>
    </p:spTree>
    <p:extLst>
      <p:ext uri="{BB962C8B-B14F-4D97-AF65-F5344CB8AC3E}">
        <p14:creationId xmlns:p14="http://schemas.microsoft.com/office/powerpoint/2010/main" val="42099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9A52548-219E-46EF-9F9D-8BB31F8E37ED}" type="slidenum">
              <a:rPr lang="ru-RU" smtClean="0"/>
              <a:t>1</a:t>
            </a:fld>
            <a:endParaRPr lang="ru-RU" dirty="0"/>
          </a:p>
        </p:txBody>
      </p:sp>
    </p:spTree>
    <p:extLst>
      <p:ext uri="{BB962C8B-B14F-4D97-AF65-F5344CB8AC3E}">
        <p14:creationId xmlns:p14="http://schemas.microsoft.com/office/powerpoint/2010/main" val="338388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10</a:t>
            </a:fld>
            <a:endParaRPr lang="ru-RU" dirty="0"/>
          </a:p>
        </p:txBody>
      </p:sp>
    </p:spTree>
    <p:extLst>
      <p:ext uri="{BB962C8B-B14F-4D97-AF65-F5344CB8AC3E}">
        <p14:creationId xmlns:p14="http://schemas.microsoft.com/office/powerpoint/2010/main" val="195108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11</a:t>
            </a:fld>
            <a:endParaRPr lang="ru-RU" dirty="0"/>
          </a:p>
        </p:txBody>
      </p:sp>
    </p:spTree>
    <p:extLst>
      <p:ext uri="{BB962C8B-B14F-4D97-AF65-F5344CB8AC3E}">
        <p14:creationId xmlns:p14="http://schemas.microsoft.com/office/powerpoint/2010/main" val="304357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13</a:t>
            </a:fld>
            <a:endParaRPr lang="ru-RU" dirty="0"/>
          </a:p>
        </p:txBody>
      </p:sp>
    </p:spTree>
    <p:extLst>
      <p:ext uri="{BB962C8B-B14F-4D97-AF65-F5344CB8AC3E}">
        <p14:creationId xmlns:p14="http://schemas.microsoft.com/office/powerpoint/2010/main" val="332586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14</a:t>
            </a:fld>
            <a:endParaRPr lang="ru-RU" dirty="0"/>
          </a:p>
        </p:txBody>
      </p:sp>
    </p:spTree>
    <p:extLst>
      <p:ext uri="{BB962C8B-B14F-4D97-AF65-F5344CB8AC3E}">
        <p14:creationId xmlns:p14="http://schemas.microsoft.com/office/powerpoint/2010/main" val="190986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15</a:t>
            </a:fld>
            <a:endParaRPr lang="ru-RU"/>
          </a:p>
        </p:txBody>
      </p:sp>
    </p:spTree>
    <p:extLst>
      <p:ext uri="{BB962C8B-B14F-4D97-AF65-F5344CB8AC3E}">
        <p14:creationId xmlns:p14="http://schemas.microsoft.com/office/powerpoint/2010/main" val="358543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16</a:t>
            </a:fld>
            <a:endParaRPr lang="ru-RU" dirty="0"/>
          </a:p>
        </p:txBody>
      </p:sp>
    </p:spTree>
    <p:extLst>
      <p:ext uri="{BB962C8B-B14F-4D97-AF65-F5344CB8AC3E}">
        <p14:creationId xmlns:p14="http://schemas.microsoft.com/office/powerpoint/2010/main" val="280239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17</a:t>
            </a:fld>
            <a:endParaRPr lang="ru-RU"/>
          </a:p>
        </p:txBody>
      </p:sp>
    </p:spTree>
    <p:extLst>
      <p:ext uri="{BB962C8B-B14F-4D97-AF65-F5344CB8AC3E}">
        <p14:creationId xmlns:p14="http://schemas.microsoft.com/office/powerpoint/2010/main" val="172497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18</a:t>
            </a:fld>
            <a:endParaRPr lang="ru-RU"/>
          </a:p>
        </p:txBody>
      </p:sp>
    </p:spTree>
    <p:extLst>
      <p:ext uri="{BB962C8B-B14F-4D97-AF65-F5344CB8AC3E}">
        <p14:creationId xmlns:p14="http://schemas.microsoft.com/office/powerpoint/2010/main" val="2177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19</a:t>
            </a:fld>
            <a:endParaRPr lang="ru-RU"/>
          </a:p>
        </p:txBody>
      </p:sp>
    </p:spTree>
    <p:extLst>
      <p:ext uri="{BB962C8B-B14F-4D97-AF65-F5344CB8AC3E}">
        <p14:creationId xmlns:p14="http://schemas.microsoft.com/office/powerpoint/2010/main" val="166506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20</a:t>
            </a:fld>
            <a:endParaRPr lang="ru-RU"/>
          </a:p>
        </p:txBody>
      </p:sp>
    </p:spTree>
    <p:extLst>
      <p:ext uri="{BB962C8B-B14F-4D97-AF65-F5344CB8AC3E}">
        <p14:creationId xmlns:p14="http://schemas.microsoft.com/office/powerpoint/2010/main" val="109599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2</a:t>
            </a:fld>
            <a:endParaRPr lang="ru-RU"/>
          </a:p>
        </p:txBody>
      </p:sp>
    </p:spTree>
    <p:extLst>
      <p:ext uri="{BB962C8B-B14F-4D97-AF65-F5344CB8AC3E}">
        <p14:creationId xmlns:p14="http://schemas.microsoft.com/office/powerpoint/2010/main" val="4881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21</a:t>
            </a:fld>
            <a:endParaRPr lang="ru-RU"/>
          </a:p>
        </p:txBody>
      </p:sp>
    </p:spTree>
    <p:extLst>
      <p:ext uri="{BB962C8B-B14F-4D97-AF65-F5344CB8AC3E}">
        <p14:creationId xmlns:p14="http://schemas.microsoft.com/office/powerpoint/2010/main" val="219449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22</a:t>
            </a:fld>
            <a:endParaRPr lang="ru-RU"/>
          </a:p>
        </p:txBody>
      </p:sp>
    </p:spTree>
    <p:extLst>
      <p:ext uri="{BB962C8B-B14F-4D97-AF65-F5344CB8AC3E}">
        <p14:creationId xmlns:p14="http://schemas.microsoft.com/office/powerpoint/2010/main" val="82188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23</a:t>
            </a:fld>
            <a:endParaRPr lang="ru-RU"/>
          </a:p>
        </p:txBody>
      </p:sp>
    </p:spTree>
    <p:extLst>
      <p:ext uri="{BB962C8B-B14F-4D97-AF65-F5344CB8AC3E}">
        <p14:creationId xmlns:p14="http://schemas.microsoft.com/office/powerpoint/2010/main" val="27391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24</a:t>
            </a:fld>
            <a:endParaRPr lang="ru-RU"/>
          </a:p>
        </p:txBody>
      </p:sp>
    </p:spTree>
    <p:extLst>
      <p:ext uri="{BB962C8B-B14F-4D97-AF65-F5344CB8AC3E}">
        <p14:creationId xmlns:p14="http://schemas.microsoft.com/office/powerpoint/2010/main" val="3171157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25</a:t>
            </a:fld>
            <a:endParaRPr lang="ru-RU"/>
          </a:p>
        </p:txBody>
      </p:sp>
    </p:spTree>
    <p:extLst>
      <p:ext uri="{BB962C8B-B14F-4D97-AF65-F5344CB8AC3E}">
        <p14:creationId xmlns:p14="http://schemas.microsoft.com/office/powerpoint/2010/main" val="3240906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26</a:t>
            </a:fld>
            <a:endParaRPr lang="ru-RU"/>
          </a:p>
        </p:txBody>
      </p:sp>
    </p:spTree>
    <p:extLst>
      <p:ext uri="{BB962C8B-B14F-4D97-AF65-F5344CB8AC3E}">
        <p14:creationId xmlns:p14="http://schemas.microsoft.com/office/powerpoint/2010/main" val="1220709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27</a:t>
            </a:fld>
            <a:endParaRPr lang="ru-RU"/>
          </a:p>
        </p:txBody>
      </p:sp>
    </p:spTree>
    <p:extLst>
      <p:ext uri="{BB962C8B-B14F-4D97-AF65-F5344CB8AC3E}">
        <p14:creationId xmlns:p14="http://schemas.microsoft.com/office/powerpoint/2010/main" val="1350248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28</a:t>
            </a:fld>
            <a:endParaRPr lang="ru-RU"/>
          </a:p>
        </p:txBody>
      </p:sp>
    </p:spTree>
    <p:extLst>
      <p:ext uri="{BB962C8B-B14F-4D97-AF65-F5344CB8AC3E}">
        <p14:creationId xmlns:p14="http://schemas.microsoft.com/office/powerpoint/2010/main" val="154420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29</a:t>
            </a:fld>
            <a:endParaRPr lang="ru-RU"/>
          </a:p>
        </p:txBody>
      </p:sp>
    </p:spTree>
    <p:extLst>
      <p:ext uri="{BB962C8B-B14F-4D97-AF65-F5344CB8AC3E}">
        <p14:creationId xmlns:p14="http://schemas.microsoft.com/office/powerpoint/2010/main" val="1644627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30</a:t>
            </a:fld>
            <a:endParaRPr lang="ru-RU"/>
          </a:p>
        </p:txBody>
      </p:sp>
    </p:spTree>
    <p:extLst>
      <p:ext uri="{BB962C8B-B14F-4D97-AF65-F5344CB8AC3E}">
        <p14:creationId xmlns:p14="http://schemas.microsoft.com/office/powerpoint/2010/main" val="274531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a:t>
            </a:fld>
            <a:endParaRPr lang="ru-RU" dirty="0"/>
          </a:p>
        </p:txBody>
      </p:sp>
    </p:spTree>
    <p:extLst>
      <p:ext uri="{BB962C8B-B14F-4D97-AF65-F5344CB8AC3E}">
        <p14:creationId xmlns:p14="http://schemas.microsoft.com/office/powerpoint/2010/main" val="487857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31</a:t>
            </a:fld>
            <a:endParaRPr lang="ru-RU"/>
          </a:p>
        </p:txBody>
      </p:sp>
    </p:spTree>
    <p:extLst>
      <p:ext uri="{BB962C8B-B14F-4D97-AF65-F5344CB8AC3E}">
        <p14:creationId xmlns:p14="http://schemas.microsoft.com/office/powerpoint/2010/main" val="3536798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32</a:t>
            </a:fld>
            <a:endParaRPr lang="ru-RU"/>
          </a:p>
        </p:txBody>
      </p:sp>
    </p:spTree>
    <p:extLst>
      <p:ext uri="{BB962C8B-B14F-4D97-AF65-F5344CB8AC3E}">
        <p14:creationId xmlns:p14="http://schemas.microsoft.com/office/powerpoint/2010/main" val="2007366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33</a:t>
            </a:fld>
            <a:endParaRPr lang="ru-RU"/>
          </a:p>
        </p:txBody>
      </p:sp>
    </p:spTree>
    <p:extLst>
      <p:ext uri="{BB962C8B-B14F-4D97-AF65-F5344CB8AC3E}">
        <p14:creationId xmlns:p14="http://schemas.microsoft.com/office/powerpoint/2010/main" val="1660743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34</a:t>
            </a:fld>
            <a:endParaRPr lang="ru-RU"/>
          </a:p>
        </p:txBody>
      </p:sp>
    </p:spTree>
    <p:extLst>
      <p:ext uri="{BB962C8B-B14F-4D97-AF65-F5344CB8AC3E}">
        <p14:creationId xmlns:p14="http://schemas.microsoft.com/office/powerpoint/2010/main" val="1331334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35</a:t>
            </a:fld>
            <a:endParaRPr lang="ru-RU"/>
          </a:p>
        </p:txBody>
      </p:sp>
    </p:spTree>
    <p:extLst>
      <p:ext uri="{BB962C8B-B14F-4D97-AF65-F5344CB8AC3E}">
        <p14:creationId xmlns:p14="http://schemas.microsoft.com/office/powerpoint/2010/main" val="2030686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36</a:t>
            </a:fld>
            <a:endParaRPr lang="ru-RU"/>
          </a:p>
        </p:txBody>
      </p:sp>
    </p:spTree>
    <p:extLst>
      <p:ext uri="{BB962C8B-B14F-4D97-AF65-F5344CB8AC3E}">
        <p14:creationId xmlns:p14="http://schemas.microsoft.com/office/powerpoint/2010/main" val="2113313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37</a:t>
            </a:fld>
            <a:endParaRPr lang="ru-RU"/>
          </a:p>
        </p:txBody>
      </p:sp>
    </p:spTree>
    <p:extLst>
      <p:ext uri="{BB962C8B-B14F-4D97-AF65-F5344CB8AC3E}">
        <p14:creationId xmlns:p14="http://schemas.microsoft.com/office/powerpoint/2010/main" val="4243698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38</a:t>
            </a:fld>
            <a:endParaRPr lang="ru-RU"/>
          </a:p>
        </p:txBody>
      </p:sp>
    </p:spTree>
    <p:extLst>
      <p:ext uri="{BB962C8B-B14F-4D97-AF65-F5344CB8AC3E}">
        <p14:creationId xmlns:p14="http://schemas.microsoft.com/office/powerpoint/2010/main" val="2768805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C00341-400F-4F37-97E3-C6A9E52328A0}" type="slidenum">
              <a:rPr lang="ru-RU" smtClean="0"/>
              <a:t>39</a:t>
            </a:fld>
            <a:endParaRPr lang="ru-RU"/>
          </a:p>
        </p:txBody>
      </p:sp>
    </p:spTree>
    <p:extLst>
      <p:ext uri="{BB962C8B-B14F-4D97-AF65-F5344CB8AC3E}">
        <p14:creationId xmlns:p14="http://schemas.microsoft.com/office/powerpoint/2010/main" val="1866322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40</a:t>
            </a:fld>
            <a:endParaRPr lang="ru-RU"/>
          </a:p>
        </p:txBody>
      </p:sp>
    </p:spTree>
    <p:extLst>
      <p:ext uri="{BB962C8B-B14F-4D97-AF65-F5344CB8AC3E}">
        <p14:creationId xmlns:p14="http://schemas.microsoft.com/office/powerpoint/2010/main" val="290277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4</a:t>
            </a:fld>
            <a:endParaRPr lang="ru-RU"/>
          </a:p>
        </p:txBody>
      </p:sp>
    </p:spTree>
    <p:extLst>
      <p:ext uri="{BB962C8B-B14F-4D97-AF65-F5344CB8AC3E}">
        <p14:creationId xmlns:p14="http://schemas.microsoft.com/office/powerpoint/2010/main" val="1120071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41</a:t>
            </a:fld>
            <a:endParaRPr lang="ru-RU"/>
          </a:p>
        </p:txBody>
      </p:sp>
    </p:spTree>
    <p:extLst>
      <p:ext uri="{BB962C8B-B14F-4D97-AF65-F5344CB8AC3E}">
        <p14:creationId xmlns:p14="http://schemas.microsoft.com/office/powerpoint/2010/main" val="2696914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42</a:t>
            </a:fld>
            <a:endParaRPr lang="ru-RU"/>
          </a:p>
        </p:txBody>
      </p:sp>
    </p:spTree>
    <p:extLst>
      <p:ext uri="{BB962C8B-B14F-4D97-AF65-F5344CB8AC3E}">
        <p14:creationId xmlns:p14="http://schemas.microsoft.com/office/powerpoint/2010/main" val="299330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43</a:t>
            </a:fld>
            <a:endParaRPr lang="ru-RU"/>
          </a:p>
        </p:txBody>
      </p:sp>
    </p:spTree>
    <p:extLst>
      <p:ext uri="{BB962C8B-B14F-4D97-AF65-F5344CB8AC3E}">
        <p14:creationId xmlns:p14="http://schemas.microsoft.com/office/powerpoint/2010/main" val="2698167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44</a:t>
            </a:fld>
            <a:endParaRPr lang="ru-RU"/>
          </a:p>
        </p:txBody>
      </p:sp>
    </p:spTree>
    <p:extLst>
      <p:ext uri="{BB962C8B-B14F-4D97-AF65-F5344CB8AC3E}">
        <p14:creationId xmlns:p14="http://schemas.microsoft.com/office/powerpoint/2010/main" val="858326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45</a:t>
            </a:fld>
            <a:endParaRPr lang="ru-RU"/>
          </a:p>
        </p:txBody>
      </p:sp>
    </p:spTree>
    <p:extLst>
      <p:ext uri="{BB962C8B-B14F-4D97-AF65-F5344CB8AC3E}">
        <p14:creationId xmlns:p14="http://schemas.microsoft.com/office/powerpoint/2010/main" val="1263452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46</a:t>
            </a:fld>
            <a:endParaRPr lang="ru-RU"/>
          </a:p>
        </p:txBody>
      </p:sp>
    </p:spTree>
    <p:extLst>
      <p:ext uri="{BB962C8B-B14F-4D97-AF65-F5344CB8AC3E}">
        <p14:creationId xmlns:p14="http://schemas.microsoft.com/office/powerpoint/2010/main" val="2793916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47</a:t>
            </a:fld>
            <a:endParaRPr lang="ru-RU"/>
          </a:p>
        </p:txBody>
      </p:sp>
    </p:spTree>
    <p:extLst>
      <p:ext uri="{BB962C8B-B14F-4D97-AF65-F5344CB8AC3E}">
        <p14:creationId xmlns:p14="http://schemas.microsoft.com/office/powerpoint/2010/main" val="2767198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49</a:t>
            </a:fld>
            <a:endParaRPr lang="ru-RU"/>
          </a:p>
        </p:txBody>
      </p:sp>
    </p:spTree>
    <p:extLst>
      <p:ext uri="{BB962C8B-B14F-4D97-AF65-F5344CB8AC3E}">
        <p14:creationId xmlns:p14="http://schemas.microsoft.com/office/powerpoint/2010/main" val="131502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50</a:t>
            </a:fld>
            <a:endParaRPr lang="ru-RU"/>
          </a:p>
        </p:txBody>
      </p:sp>
    </p:spTree>
    <p:extLst>
      <p:ext uri="{BB962C8B-B14F-4D97-AF65-F5344CB8AC3E}">
        <p14:creationId xmlns:p14="http://schemas.microsoft.com/office/powerpoint/2010/main" val="124587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51</a:t>
            </a:fld>
            <a:endParaRPr lang="ru-RU"/>
          </a:p>
        </p:txBody>
      </p:sp>
    </p:spTree>
    <p:extLst>
      <p:ext uri="{BB962C8B-B14F-4D97-AF65-F5344CB8AC3E}">
        <p14:creationId xmlns:p14="http://schemas.microsoft.com/office/powerpoint/2010/main" val="11102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5</a:t>
            </a:fld>
            <a:endParaRPr lang="ru-RU"/>
          </a:p>
        </p:txBody>
      </p:sp>
    </p:spTree>
    <p:extLst>
      <p:ext uri="{BB962C8B-B14F-4D97-AF65-F5344CB8AC3E}">
        <p14:creationId xmlns:p14="http://schemas.microsoft.com/office/powerpoint/2010/main" val="347979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52</a:t>
            </a:fld>
            <a:endParaRPr lang="ru-RU"/>
          </a:p>
        </p:txBody>
      </p:sp>
    </p:spTree>
    <p:extLst>
      <p:ext uri="{BB962C8B-B14F-4D97-AF65-F5344CB8AC3E}">
        <p14:creationId xmlns:p14="http://schemas.microsoft.com/office/powerpoint/2010/main" val="1325294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53</a:t>
            </a:fld>
            <a:endParaRPr lang="ru-RU"/>
          </a:p>
        </p:txBody>
      </p:sp>
    </p:spTree>
    <p:extLst>
      <p:ext uri="{BB962C8B-B14F-4D97-AF65-F5344CB8AC3E}">
        <p14:creationId xmlns:p14="http://schemas.microsoft.com/office/powerpoint/2010/main" val="3645730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54</a:t>
            </a:fld>
            <a:endParaRPr lang="ru-RU"/>
          </a:p>
        </p:txBody>
      </p:sp>
    </p:spTree>
    <p:extLst>
      <p:ext uri="{BB962C8B-B14F-4D97-AF65-F5344CB8AC3E}">
        <p14:creationId xmlns:p14="http://schemas.microsoft.com/office/powerpoint/2010/main" val="2551271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55</a:t>
            </a:fld>
            <a:endParaRPr lang="ru-RU"/>
          </a:p>
        </p:txBody>
      </p:sp>
    </p:spTree>
    <p:extLst>
      <p:ext uri="{BB962C8B-B14F-4D97-AF65-F5344CB8AC3E}">
        <p14:creationId xmlns:p14="http://schemas.microsoft.com/office/powerpoint/2010/main" val="283181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56</a:t>
            </a:fld>
            <a:endParaRPr lang="ru-RU"/>
          </a:p>
        </p:txBody>
      </p:sp>
    </p:spTree>
    <p:extLst>
      <p:ext uri="{BB962C8B-B14F-4D97-AF65-F5344CB8AC3E}">
        <p14:creationId xmlns:p14="http://schemas.microsoft.com/office/powerpoint/2010/main" val="3130313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57</a:t>
            </a:fld>
            <a:endParaRPr lang="ru-RU" dirty="0"/>
          </a:p>
        </p:txBody>
      </p:sp>
    </p:spTree>
    <p:extLst>
      <p:ext uri="{BB962C8B-B14F-4D97-AF65-F5344CB8AC3E}">
        <p14:creationId xmlns:p14="http://schemas.microsoft.com/office/powerpoint/2010/main" val="2675995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58</a:t>
            </a:fld>
            <a:endParaRPr lang="ru-RU"/>
          </a:p>
        </p:txBody>
      </p:sp>
    </p:spTree>
    <p:extLst>
      <p:ext uri="{BB962C8B-B14F-4D97-AF65-F5344CB8AC3E}">
        <p14:creationId xmlns:p14="http://schemas.microsoft.com/office/powerpoint/2010/main" val="923571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59</a:t>
            </a:fld>
            <a:endParaRPr lang="ru-RU"/>
          </a:p>
        </p:txBody>
      </p:sp>
    </p:spTree>
    <p:extLst>
      <p:ext uri="{BB962C8B-B14F-4D97-AF65-F5344CB8AC3E}">
        <p14:creationId xmlns:p14="http://schemas.microsoft.com/office/powerpoint/2010/main" val="42471551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60</a:t>
            </a:fld>
            <a:endParaRPr lang="ru-RU"/>
          </a:p>
        </p:txBody>
      </p:sp>
    </p:spTree>
    <p:extLst>
      <p:ext uri="{BB962C8B-B14F-4D97-AF65-F5344CB8AC3E}">
        <p14:creationId xmlns:p14="http://schemas.microsoft.com/office/powerpoint/2010/main" val="17504830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61</a:t>
            </a:fld>
            <a:endParaRPr lang="ru-RU"/>
          </a:p>
        </p:txBody>
      </p:sp>
    </p:spTree>
    <p:extLst>
      <p:ext uri="{BB962C8B-B14F-4D97-AF65-F5344CB8AC3E}">
        <p14:creationId xmlns:p14="http://schemas.microsoft.com/office/powerpoint/2010/main" val="37978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6</a:t>
            </a:fld>
            <a:endParaRPr lang="ru-RU"/>
          </a:p>
        </p:txBody>
      </p:sp>
    </p:spTree>
    <p:extLst>
      <p:ext uri="{BB962C8B-B14F-4D97-AF65-F5344CB8AC3E}">
        <p14:creationId xmlns:p14="http://schemas.microsoft.com/office/powerpoint/2010/main" val="319502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62</a:t>
            </a:fld>
            <a:endParaRPr lang="ru-RU"/>
          </a:p>
        </p:txBody>
      </p:sp>
    </p:spTree>
    <p:extLst>
      <p:ext uri="{BB962C8B-B14F-4D97-AF65-F5344CB8AC3E}">
        <p14:creationId xmlns:p14="http://schemas.microsoft.com/office/powerpoint/2010/main" val="10082290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63</a:t>
            </a:fld>
            <a:endParaRPr lang="ru-RU"/>
          </a:p>
        </p:txBody>
      </p:sp>
    </p:spTree>
    <p:extLst>
      <p:ext uri="{BB962C8B-B14F-4D97-AF65-F5344CB8AC3E}">
        <p14:creationId xmlns:p14="http://schemas.microsoft.com/office/powerpoint/2010/main" val="3979589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64</a:t>
            </a:fld>
            <a:endParaRPr lang="ru-RU"/>
          </a:p>
        </p:txBody>
      </p:sp>
    </p:spTree>
    <p:extLst>
      <p:ext uri="{BB962C8B-B14F-4D97-AF65-F5344CB8AC3E}">
        <p14:creationId xmlns:p14="http://schemas.microsoft.com/office/powerpoint/2010/main" val="37104166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66</a:t>
            </a:fld>
            <a:endParaRPr lang="ru-RU"/>
          </a:p>
        </p:txBody>
      </p:sp>
    </p:spTree>
    <p:extLst>
      <p:ext uri="{BB962C8B-B14F-4D97-AF65-F5344CB8AC3E}">
        <p14:creationId xmlns:p14="http://schemas.microsoft.com/office/powerpoint/2010/main" val="896417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9E40F0-69F9-4A91-8BED-E48091FD75D7}" type="slidenum">
              <a:rPr lang="ru-RU" smtClean="0"/>
              <a:t>67</a:t>
            </a:fld>
            <a:endParaRPr lang="ru-RU"/>
          </a:p>
        </p:txBody>
      </p:sp>
    </p:spTree>
    <p:extLst>
      <p:ext uri="{BB962C8B-B14F-4D97-AF65-F5344CB8AC3E}">
        <p14:creationId xmlns:p14="http://schemas.microsoft.com/office/powerpoint/2010/main" val="128138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9E40F0-69F9-4A91-8BED-E48091FD75D7}" type="slidenum">
              <a:rPr lang="ru-RU" smtClean="0"/>
              <a:t>7</a:t>
            </a:fld>
            <a:endParaRPr lang="ru-RU"/>
          </a:p>
        </p:txBody>
      </p:sp>
    </p:spTree>
    <p:extLst>
      <p:ext uri="{BB962C8B-B14F-4D97-AF65-F5344CB8AC3E}">
        <p14:creationId xmlns:p14="http://schemas.microsoft.com/office/powerpoint/2010/main" val="201004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9A52548-219E-46EF-9F9D-8BB31F8E37ED}" type="slidenum">
              <a:rPr lang="ru-RU" smtClean="0"/>
              <a:t>8</a:t>
            </a:fld>
            <a:endParaRPr lang="ru-RU"/>
          </a:p>
        </p:txBody>
      </p:sp>
    </p:spTree>
    <p:extLst>
      <p:ext uri="{BB962C8B-B14F-4D97-AF65-F5344CB8AC3E}">
        <p14:creationId xmlns:p14="http://schemas.microsoft.com/office/powerpoint/2010/main" val="236633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879BB0-8FB8-4ABC-B642-D6CDAFB5E879}" type="slidenum">
              <a:rPr lang="ru-RU" smtClean="0"/>
              <a:t>9</a:t>
            </a:fld>
            <a:endParaRPr lang="ru-RU" dirty="0"/>
          </a:p>
        </p:txBody>
      </p:sp>
    </p:spTree>
    <p:extLst>
      <p:ext uri="{BB962C8B-B14F-4D97-AF65-F5344CB8AC3E}">
        <p14:creationId xmlns:p14="http://schemas.microsoft.com/office/powerpoint/2010/main" val="151930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4C45187-C0DA-4B04-AF62-092610F8D312}" type="datetime1">
              <a:rPr lang="ru-RU" smtClean="0"/>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C05219-93A7-49BB-8410-01A33FD4DDE1}" type="datetime1">
              <a:rPr lang="ru-RU" smtClean="0"/>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AC4A52-48C6-4135-B05B-E3B5291A88A2}" type="datetime1">
              <a:rPr lang="ru-RU" smtClean="0"/>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GroupShape 69"/>
        <p:cNvGrpSpPr/>
        <p:nvPr/>
      </p:nvGrpSpPr>
      <p:grpSpPr>
        <a:xfrm>
          <a:off x="0" y="0"/>
          <a:ext cx="0" cy="0"/>
          <a:chOff x="0" y="0"/>
          <a:chExt cx="0" cy="0"/>
        </a:xfrm>
      </p:grpSpPr>
      <p:sp>
        <p:nvSpPr>
          <p:cNvPr id="70" name="Shape 70"/>
          <p:cNvSpPr txBox="1">
            <a:spLocks noGrp="1"/>
          </p:cNvSpPr>
          <p:nvPr>
            <p:ph type="title"/>
          </p:nvPr>
        </p:nvSpPr>
        <p:spPr>
          <a:xfrm>
            <a:off x="1523880" y="1122480"/>
            <a:ext cx="9143640" cy="2387160"/>
          </a:xfrm>
          <a:prstGeom prst="rect">
            <a:avLst/>
          </a:prstGeom>
        </p:spPr>
        <p:txBody>
          <a:bodyPr lIns="0" tIns="0" rIns="0" bIns="0" anchor="ctr">
            <a:noAutofit/>
          </a:bodyPr>
          <a:lstStyle>
            <a:defPPr/>
            <a:lvl1pPr lvl="0"/>
          </a:lstStyle>
          <a:p>
            <a:endParaRPr sz="1800" b="0" strike="noStrike" spc="-1">
              <a:solidFill>
                <a:srgbClr val="000000"/>
              </a:solidFill>
              <a:latin typeface="Calibri" panose="020F0502020204030204"/>
              <a:ea typeface="Calibri" panose="020F0502020204030204"/>
              <a:cs typeface="Calibri" panose="020F0502020204030204"/>
            </a:endParaRPr>
          </a:p>
        </p:txBody>
      </p:sp>
      <p:sp>
        <p:nvSpPr>
          <p:cNvPr id="71" name="Shape 71"/>
          <p:cNvSpPr txBox="1">
            <a:spLocks noGrp="1"/>
          </p:cNvSpPr>
          <p:nvPr>
            <p:ph type="subTitle"/>
          </p:nvPr>
        </p:nvSpPr>
        <p:spPr>
          <a:xfrm>
            <a:off x="609480" y="1604520"/>
            <a:ext cx="10972440" cy="3977280"/>
          </a:xfrm>
          <a:prstGeom prst="rect">
            <a:avLst/>
          </a:prstGeom>
        </p:spPr>
        <p:txBody>
          <a:bodyPr lIns="0" tIns="0" rIns="0" bIns="0" anchor="ctr">
            <a:noAutofit/>
          </a:bodyPr>
          <a:lstStyle>
            <a:defPPr/>
            <a:lvl1pPr lvl="0"/>
          </a:lstStyle>
          <a:p>
            <a:pPr algn="ctr"/>
            <a:endParaRPr sz="3200" b="0" strike="noStrike" spc="-1">
              <a:latin typeface="Arial" panose="020B0604020202020204"/>
              <a:ea typeface="Arial" panose="020B0604020202020204"/>
              <a:cs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E94F28E-F774-4CF4-8DCC-01F916DF447A}" type="datetime1">
              <a:rPr lang="ru-RU" smtClean="0"/>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D82961-431E-42DB-A120-2AFF9E257299}" type="datetime1">
              <a:rPr lang="ru-RU" smtClean="0"/>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6A3E10-2BA4-4387-BF09-20D5FAC23AC4}" type="datetime1">
              <a:rPr lang="ru-RU" smtClean="0"/>
              <a:t>06.02.2025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4EFAA33-F4D1-4399-94A9-956F948CC554}" type="datetime1">
              <a:rPr lang="ru-RU" smtClean="0"/>
              <a:t>06.02.2025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49E0BE6-9F8F-442D-B925-7FF2641D0E2E}" type="datetime1">
              <a:rPr lang="ru-RU" smtClean="0"/>
              <a:t>06.02.2025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F70BFC-ECD2-4ED6-9ECB-7A82DF5605BB}" type="datetime1">
              <a:rPr lang="ru-RU" smtClean="0"/>
              <a:t>06.02.2025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3A521F1-CEAF-408C-B7C4-77AD2D62CF4D}" type="datetime1">
              <a:rPr lang="ru-RU" smtClean="0"/>
              <a:t>06.02.2025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A6D83E8-754B-4317-B115-C4DAE5AC91B2}" type="datetime1">
              <a:rPr lang="ru-RU" smtClean="0"/>
              <a:t>06.02.2025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F34A1-5213-4567-9735-946531B25B9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D699D-62DF-4E5B-BE13-71584DE1053B}" type="datetime1">
              <a:rPr lang="ru-RU" smtClean="0"/>
              <a:t>06.02.2025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F34A1-5213-4567-9735-946531B25B9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consultant.ru/document/cons_doc_LAW_482692/478c38e91f6a68f9b7fa064f292dda8bf3049359/#dst10199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kad.arbitr.ru/Document/Pdf/7ef092c1-e865-4472-aa56-472e63c6365f/dfa42a2b-885c-4857-8e5f-dd7698c7e8d9/A14-21345-2023_20241024_Reshenija_i_postanovlenija.pdf?isAddStamp=True" TargetMode="External"/><Relationship Id="rId4" Type="http://schemas.openxmlformats.org/officeDocument/2006/relationships/hyperlink" Target="https://ras.arbitr.ru/Document/Pdf/7ef092c1-e865-4472-aa56-472e63c6365f/8b6b1101-aa2f-48c9-bd8d-86353ff28c4d/%D0%9014-21345-2023__20250129.pdf?isAddStamp=True"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login.consultant.ru/link/?req=doc&amp;base=LAW&amp;n=466154&amp;dst=158" TargetMode="External"/><Relationship Id="rId4" Type="http://schemas.openxmlformats.org/officeDocument/2006/relationships/hyperlink" Target="https://login.consultant.ru/link/?req=doc&amp;base=LAW&amp;n=466154&amp;dst=224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consultant.ru/document/cons_doc_LAW_477916/92d969e26a4326c5d02fa79b8f9cf4994ee5633b/#dst10000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consultant.ru/document/cons_doc_LAW_485215/#dst4" TargetMode="External"/><Relationship Id="rId5" Type="http://schemas.openxmlformats.org/officeDocument/2006/relationships/hyperlink" Target="https://www.consultant.ru/document/cons_doc_LAW_466154/c5cbc4acc59ffed792a3921dbc18900d2d0f7eb1/#dst158" TargetMode="External"/><Relationship Id="rId4" Type="http://schemas.openxmlformats.org/officeDocument/2006/relationships/hyperlink" Target="https://www.consultant.ru/document/cons_doc_LAW_466154/c5cbc4acc59ffed792a3921dbc18900d2d0f7eb1/#dst224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login.consultant.ru/link/?req=doc&amp;base=LAW&amp;n=466154&amp;dst=158" TargetMode="External"/><Relationship Id="rId4" Type="http://schemas.openxmlformats.org/officeDocument/2006/relationships/hyperlink" Target="https://login.consultant.ru/link/?req=doc&amp;base=LAW&amp;n=466154&amp;dst=224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im.gov74.ru/im/view/npa.htm?id=11618127@normAc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ras.arbitr.ru/Document/Pdf/bf5c1b6f-1cea-4c98-b0df-d77188ab7959/abe269fb-d3ce-4e5a-976e-78f06e2f08b2/%D0%9067-3013-2024__20250206.pdf?isAddStamp=Tru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clipboard/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clipboard/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s://login.consultant.ru/link/?req=doc&amp;base=LAW&amp;n=46615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2639616" cy="6858000"/>
          </a:xfrm>
          <a:prstGeom prst="rect">
            <a:avLst/>
          </a:prstGeom>
          <a:solidFill>
            <a:srgbClr val="067082"/>
          </a:solidFill>
          <a:ln>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pic>
        <p:nvPicPr>
          <p:cNvPr id="3" name="Picture 2"/>
          <p:cNvPicPr>
            <a:picLocks noChangeAspect="1" noChangeArrowheads="1"/>
          </p:cNvPicPr>
          <p:nvPr/>
        </p:nvPicPr>
        <p:blipFill>
          <a:blip r:embed="rId3" cstate="print"/>
          <a:srcRect/>
          <a:stretch>
            <a:fillRect/>
          </a:stretch>
        </p:blipFill>
        <p:spPr bwMode="auto">
          <a:xfrm flipH="1">
            <a:off x="7487477" y="6309322"/>
            <a:ext cx="4704523" cy="303791"/>
          </a:xfrm>
          <a:prstGeom prst="rect">
            <a:avLst/>
          </a:prstGeom>
          <a:noFill/>
          <a:ln w="9525">
            <a:noFill/>
            <a:miter lim="800000"/>
            <a:headEnd/>
            <a:tailEnd/>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99" y="164637"/>
            <a:ext cx="5039716" cy="2112235"/>
          </a:xfrm>
          <a:prstGeom prst="rect">
            <a:avLst/>
          </a:prstGeom>
        </p:spPr>
      </p:pic>
      <p:sp>
        <p:nvSpPr>
          <p:cNvPr id="7" name="TextBox 6"/>
          <p:cNvSpPr txBox="1"/>
          <p:nvPr/>
        </p:nvSpPr>
        <p:spPr>
          <a:xfrm>
            <a:off x="6911413" y="5482508"/>
            <a:ext cx="5132541" cy="1077218"/>
          </a:xfrm>
          <a:prstGeom prst="rect">
            <a:avLst/>
          </a:prstGeom>
          <a:noFill/>
        </p:spPr>
        <p:txBody>
          <a:bodyPr wrap="square" rtlCol="0">
            <a:spAutoFit/>
          </a:bodyPr>
          <a:lstStyle/>
          <a:p>
            <a:pPr algn="r"/>
            <a:endParaRPr lang="ru-RU" sz="1600" dirty="0">
              <a:solidFill>
                <a:srgbClr val="FF0000"/>
              </a:solidFill>
              <a:latin typeface="Myriad Pro" pitchFamily="34" charset="0"/>
            </a:endParaRPr>
          </a:p>
          <a:p>
            <a:pPr algn="r"/>
            <a:r>
              <a:rPr lang="ru-RU" sz="1600" dirty="0" smtClean="0">
                <a:effectLst>
                  <a:outerShdw blurRad="38100" dist="38100" dir="2700000" algn="tl">
                    <a:srgbClr val="000000">
                      <a:alpha val="43137"/>
                    </a:srgbClr>
                  </a:outerShdw>
                </a:effectLst>
                <a:latin typeface="Myriad Pro" pitchFamily="34" charset="0"/>
              </a:rPr>
              <a:t>Чувашское УФАС </a:t>
            </a:r>
            <a:r>
              <a:rPr lang="ru-RU" sz="1600" dirty="0" smtClean="0">
                <a:effectLst>
                  <a:outerShdw blurRad="38100" dist="38100" dir="2700000" algn="tl">
                    <a:srgbClr val="000000">
                      <a:alpha val="43137"/>
                    </a:srgbClr>
                  </a:outerShdw>
                </a:effectLst>
                <a:latin typeface="Myriad Pro" pitchFamily="34" charset="0"/>
              </a:rPr>
              <a:t>России</a:t>
            </a:r>
          </a:p>
          <a:p>
            <a:pPr algn="r"/>
            <a:r>
              <a:rPr lang="ru-RU" sz="1600" dirty="0" smtClean="0">
                <a:effectLst>
                  <a:outerShdw blurRad="38100" dist="38100" dir="2700000" algn="tl">
                    <a:srgbClr val="000000">
                      <a:alpha val="43137"/>
                    </a:srgbClr>
                  </a:outerShdw>
                </a:effectLst>
                <a:latin typeface="Myriad Pro" pitchFamily="34" charset="0"/>
              </a:rPr>
              <a:t>13.02.2025</a:t>
            </a:r>
            <a:endParaRPr lang="ru-RU" sz="1335" dirty="0">
              <a:effectLst>
                <a:outerShdw blurRad="38100" dist="38100" dir="2700000" algn="tl">
                  <a:srgbClr val="000000">
                    <a:alpha val="43137"/>
                  </a:srgbClr>
                </a:outerShdw>
              </a:effectLst>
              <a:latin typeface="Myriad Pro" pitchFamily="34" charset="0"/>
            </a:endParaRPr>
          </a:p>
          <a:p>
            <a:endParaRPr lang="ru-RU" sz="1600" dirty="0">
              <a:latin typeface="Myriad Pro" pitchFamily="34" charset="0"/>
            </a:endParaRPr>
          </a:p>
        </p:txBody>
      </p:sp>
      <p:pic>
        <p:nvPicPr>
          <p:cNvPr id="9" name="Рисунок 8"/>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520" y="3429000"/>
            <a:ext cx="2556576" cy="3355048"/>
          </a:xfrm>
          <a:prstGeom prst="rect">
            <a:avLst/>
          </a:prstGeom>
        </p:spPr>
      </p:pic>
      <p:sp>
        <p:nvSpPr>
          <p:cNvPr id="6" name="Номер слайда 5"/>
          <p:cNvSpPr>
            <a:spLocks noGrp="1"/>
          </p:cNvSpPr>
          <p:nvPr>
            <p:ph type="sldNum" sz="quarter" idx="12"/>
          </p:nvPr>
        </p:nvSpPr>
        <p:spPr/>
        <p:txBody>
          <a:bodyPr/>
          <a:lstStyle/>
          <a:p>
            <a:fld id="{3B0F34A1-5213-4567-9735-946531B25B9C}" type="slidenum">
              <a:rPr lang="ru-RU" smtClean="0"/>
              <a:t>1</a:t>
            </a:fld>
            <a:endParaRPr lang="ru-RU" dirty="0"/>
          </a:p>
        </p:txBody>
      </p:sp>
      <p:sp>
        <p:nvSpPr>
          <p:cNvPr id="5" name="Прямоугольник 4"/>
          <p:cNvSpPr/>
          <p:nvPr/>
        </p:nvSpPr>
        <p:spPr>
          <a:xfrm>
            <a:off x="3091542" y="2319717"/>
            <a:ext cx="8560527" cy="1754326"/>
          </a:xfrm>
          <a:prstGeom prst="rect">
            <a:avLst/>
          </a:prstGeom>
        </p:spPr>
        <p:txBody>
          <a:bodyPr wrap="square">
            <a:spAutoFit/>
          </a:bodyPr>
          <a:lstStyle/>
          <a:p>
            <a:pPr algn="just"/>
            <a:r>
              <a:rPr lang="ru-RU" sz="3600" dirty="0"/>
              <a:t>«Осуществление закупок в 2025 г</a:t>
            </a:r>
            <a:r>
              <a:rPr lang="ru-RU" sz="3600" dirty="0" smtClean="0"/>
              <a:t>. в сфере строительства, РНП, изменение контракта, ответственность» </a:t>
            </a:r>
            <a:endParaRPr lang="ru-RU" sz="36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13943"/>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283467" y="766117"/>
            <a:ext cx="10146535" cy="1107996"/>
          </a:xfrm>
          <a:prstGeom prst="rect">
            <a:avLst/>
          </a:prstGeom>
        </p:spPr>
        <p:txBody>
          <a:bodyPr wrap="square">
            <a:spAutoFit/>
          </a:bodyPr>
          <a:lstStyle/>
          <a:p>
            <a:r>
              <a:rPr lang="ru-RU" sz="2200" dirty="0" smtClean="0"/>
              <a:t>	В </a:t>
            </a:r>
            <a:r>
              <a:rPr lang="ru-RU" sz="2200" dirty="0"/>
              <a:t>подтверждение опыта </a:t>
            </a:r>
            <a:r>
              <a:rPr lang="ru-RU" sz="2200" dirty="0" smtClean="0"/>
              <a:t>по ПП РФ  2571 представлено разрешение </a:t>
            </a:r>
            <a:r>
              <a:rPr lang="ru-RU" sz="2200" dirty="0"/>
              <a:t>на ввод в эксплуатацию объекта капитального строительства </a:t>
            </a:r>
            <a:r>
              <a:rPr lang="ru-RU" sz="2200" dirty="0" smtClean="0"/>
              <a:t>- жилого дома, полученное подрядчиком в </a:t>
            </a:r>
            <a:r>
              <a:rPr lang="ru-RU" sz="2200" b="1" dirty="0" smtClean="0"/>
              <a:t>2018</a:t>
            </a:r>
            <a:r>
              <a:rPr lang="ru-RU" sz="2200" dirty="0" smtClean="0"/>
              <a:t> году</a:t>
            </a:r>
            <a:endParaRPr lang="ru-RU" sz="2200" dirty="0"/>
          </a:p>
        </p:txBody>
      </p:sp>
      <p:sp>
        <p:nvSpPr>
          <p:cNvPr id="3" name="Прямоугольник 2"/>
          <p:cNvSpPr/>
          <p:nvPr/>
        </p:nvSpPr>
        <p:spPr>
          <a:xfrm>
            <a:off x="1755354" y="2337445"/>
            <a:ext cx="8681292" cy="1754326"/>
          </a:xfrm>
          <a:prstGeom prst="rect">
            <a:avLst/>
          </a:prstGeom>
        </p:spPr>
        <p:txBody>
          <a:bodyPr wrap="square">
            <a:spAutoFit/>
          </a:bodyPr>
          <a:lstStyle/>
          <a:p>
            <a:r>
              <a:rPr lang="ru-RU" sz="2200" dirty="0" smtClean="0"/>
              <a:t>Администрация муниципального </a:t>
            </a:r>
            <a:r>
              <a:rPr lang="ru-RU" sz="2200" dirty="0"/>
              <a:t>округа </a:t>
            </a:r>
            <a:r>
              <a:rPr lang="ru-RU" sz="2200" dirty="0" smtClean="0"/>
              <a:t>направила </a:t>
            </a:r>
            <a:r>
              <a:rPr lang="ru-RU" sz="2200" dirty="0"/>
              <a:t>в адрес Чувашского УФАС России </a:t>
            </a:r>
            <a:r>
              <a:rPr lang="ru-RU" sz="2200" dirty="0" smtClean="0"/>
              <a:t> </a:t>
            </a:r>
            <a:r>
              <a:rPr lang="ru-RU" sz="2200" dirty="0"/>
              <a:t>копии документов по </a:t>
            </a:r>
            <a:r>
              <a:rPr lang="ru-RU" sz="2200" dirty="0" smtClean="0"/>
              <a:t>указанному объекту: </a:t>
            </a:r>
          </a:p>
          <a:p>
            <a:endParaRPr lang="ru-RU" sz="1000" dirty="0"/>
          </a:p>
          <a:p>
            <a:r>
              <a:rPr lang="ru-RU" sz="2200" dirty="0" smtClean="0"/>
              <a:t>- разрешение </a:t>
            </a:r>
            <a:r>
              <a:rPr lang="ru-RU" sz="2200" dirty="0"/>
              <a:t>на ввод объекта в эксплуатацию </a:t>
            </a:r>
            <a:r>
              <a:rPr lang="ru-RU" sz="2200" dirty="0" smtClean="0"/>
              <a:t>от </a:t>
            </a:r>
            <a:r>
              <a:rPr lang="ru-RU" sz="2200" b="1" dirty="0" smtClean="0"/>
              <a:t>2017</a:t>
            </a:r>
            <a:r>
              <a:rPr lang="ru-RU" sz="2200" dirty="0" smtClean="0"/>
              <a:t> </a:t>
            </a:r>
            <a:r>
              <a:rPr lang="ru-RU" sz="2200" dirty="0"/>
              <a:t>г., </a:t>
            </a:r>
            <a:endParaRPr lang="ru-RU" sz="2200" dirty="0" smtClean="0"/>
          </a:p>
          <a:p>
            <a:endParaRPr lang="ru-RU" sz="1000" dirty="0" smtClean="0"/>
          </a:p>
          <a:p>
            <a:r>
              <a:rPr lang="ru-RU" sz="2200" dirty="0" smtClean="0"/>
              <a:t>- </a:t>
            </a:r>
            <a:r>
              <a:rPr lang="ru-RU" sz="2200" dirty="0"/>
              <a:t>акт приемки законченного строительства от </a:t>
            </a:r>
            <a:r>
              <a:rPr lang="ru-RU" sz="2200" b="1" dirty="0" smtClean="0"/>
              <a:t>2017</a:t>
            </a:r>
            <a:r>
              <a:rPr lang="ru-RU" sz="2200" dirty="0"/>
              <a:t>;</a:t>
            </a:r>
          </a:p>
        </p:txBody>
      </p:sp>
      <p:sp>
        <p:nvSpPr>
          <p:cNvPr id="4" name="Стрелка вниз 3"/>
          <p:cNvSpPr/>
          <p:nvPr/>
        </p:nvSpPr>
        <p:spPr>
          <a:xfrm>
            <a:off x="5443047" y="1751457"/>
            <a:ext cx="1305906" cy="472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7074" y="4831925"/>
            <a:ext cx="7014429" cy="769441"/>
          </a:xfrm>
          <a:prstGeom prst="rect">
            <a:avLst/>
          </a:prstGeom>
        </p:spPr>
        <p:txBody>
          <a:bodyPr wrap="square">
            <a:spAutoFit/>
          </a:bodyPr>
          <a:lstStyle/>
          <a:p>
            <a:r>
              <a:rPr lang="ru-RU" sz="2200" dirty="0" smtClean="0"/>
              <a:t> действия </a:t>
            </a:r>
            <a:r>
              <a:rPr lang="ru-RU" sz="2200" dirty="0"/>
              <a:t>Заказчика </a:t>
            </a:r>
            <a:r>
              <a:rPr lang="ru-RU" sz="2200" dirty="0" smtClean="0"/>
              <a:t>нарушают часть </a:t>
            </a:r>
            <a:r>
              <a:rPr lang="ru-RU" sz="2200" dirty="0"/>
              <a:t>3 пункта 2 статьи 31 Закона о контрактной системе</a:t>
            </a:r>
          </a:p>
        </p:txBody>
      </p:sp>
      <p:sp>
        <p:nvSpPr>
          <p:cNvPr id="10" name="Стрелка вниз 9"/>
          <p:cNvSpPr/>
          <p:nvPr/>
        </p:nvSpPr>
        <p:spPr>
          <a:xfrm>
            <a:off x="5568619" y="4264679"/>
            <a:ext cx="1305906" cy="472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94525" y="6341520"/>
            <a:ext cx="4138056" cy="369332"/>
          </a:xfrm>
          <a:prstGeom prst="rect">
            <a:avLst/>
          </a:prstGeom>
        </p:spPr>
        <p:txBody>
          <a:bodyPr wrap="none">
            <a:spAutoFit/>
          </a:bodyPr>
          <a:lstStyle/>
          <a:p>
            <a:r>
              <a:rPr lang="ru-RU" i="1" dirty="0"/>
              <a:t>Решение по делу №021/10/99-765/2024</a:t>
            </a:r>
          </a:p>
        </p:txBody>
      </p:sp>
    </p:spTree>
    <p:extLst>
      <p:ext uri="{BB962C8B-B14F-4D97-AF65-F5344CB8AC3E}">
        <p14:creationId xmlns:p14="http://schemas.microsoft.com/office/powerpoint/2010/main" val="429377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69544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018675" y="942468"/>
            <a:ext cx="10625771" cy="3477875"/>
          </a:xfrm>
          <a:prstGeom prst="rect">
            <a:avLst/>
          </a:prstGeom>
        </p:spPr>
        <p:txBody>
          <a:bodyPr wrap="square">
            <a:spAutoFit/>
          </a:bodyPr>
          <a:lstStyle/>
          <a:p>
            <a:r>
              <a:rPr lang="ru-RU" sz="2000" dirty="0" smtClean="0"/>
              <a:t>Обществом Х для оценки опыта по </a:t>
            </a:r>
            <a:r>
              <a:rPr lang="ru-RU" sz="2000" dirty="0" err="1" smtClean="0"/>
              <a:t>пп</a:t>
            </a:r>
            <a:r>
              <a:rPr lang="ru-RU" sz="2000" dirty="0" smtClean="0"/>
              <a:t> 2604 представлены субподрядные </a:t>
            </a:r>
            <a:r>
              <a:rPr lang="ru-RU" sz="2000" dirty="0"/>
              <a:t>договора </a:t>
            </a:r>
            <a:r>
              <a:rPr lang="ru-RU" sz="2000" dirty="0" smtClean="0"/>
              <a:t>на  капитальный </a:t>
            </a:r>
            <a:r>
              <a:rPr lang="ru-RU" sz="2000" dirty="0"/>
              <a:t>ремонт </a:t>
            </a:r>
            <a:r>
              <a:rPr lang="ru-RU" sz="2000" dirty="0" smtClean="0"/>
              <a:t>путепровода, заключенные </a:t>
            </a:r>
            <a:r>
              <a:rPr lang="ru-RU" sz="2000" dirty="0"/>
              <a:t>в рамках исполнения государственного контракта на с</a:t>
            </a:r>
            <a:r>
              <a:rPr lang="ru-RU" sz="2000" dirty="0" smtClean="0"/>
              <a:t>троительство </a:t>
            </a:r>
            <a:r>
              <a:rPr lang="ru-RU" sz="2000" dirty="0"/>
              <a:t>и реконструкция автомобильной </a:t>
            </a:r>
            <a:r>
              <a:rPr lang="ru-RU" sz="2000" dirty="0" smtClean="0"/>
              <a:t>дороги</a:t>
            </a:r>
          </a:p>
          <a:p>
            <a:endParaRPr lang="ru-RU" sz="2000" dirty="0"/>
          </a:p>
          <a:p>
            <a:endParaRPr lang="ru-RU" sz="2000" dirty="0" smtClean="0"/>
          </a:p>
          <a:p>
            <a:r>
              <a:rPr lang="ru-RU" sz="2000" dirty="0" smtClean="0"/>
              <a:t>Из  Акта </a:t>
            </a:r>
            <a:r>
              <a:rPr lang="ru-RU" sz="2000" dirty="0"/>
              <a:t>приемочной комиссии о готовности приемки объекта в эксплуатацию </a:t>
            </a:r>
            <a:r>
              <a:rPr lang="ru-RU" sz="2000" dirty="0" smtClean="0"/>
              <a:t>следует, </a:t>
            </a:r>
            <a:r>
              <a:rPr lang="ru-RU" sz="2000" dirty="0"/>
              <a:t>что работы проводились </a:t>
            </a:r>
            <a:r>
              <a:rPr lang="ru-RU" sz="2000" dirty="0" smtClean="0"/>
              <a:t>компанией </a:t>
            </a:r>
            <a:r>
              <a:rPr lang="en-US" sz="2000" dirty="0" smtClean="0"/>
              <a:t>Z</a:t>
            </a:r>
            <a:r>
              <a:rPr lang="ru-RU" sz="2000" dirty="0" smtClean="0"/>
              <a:t> (генеральный подрядчик) и </a:t>
            </a:r>
            <a:r>
              <a:rPr lang="ru-RU" sz="2000" dirty="0"/>
              <a:t>субподрядной организацией </a:t>
            </a:r>
            <a:r>
              <a:rPr lang="en-US" sz="2000" dirty="0" smtClean="0"/>
              <a:t>Y</a:t>
            </a:r>
            <a:r>
              <a:rPr lang="ru-RU" sz="2000" dirty="0" smtClean="0"/>
              <a:t>.</a:t>
            </a:r>
          </a:p>
          <a:p>
            <a:endParaRPr lang="ru-RU" sz="2000" dirty="0"/>
          </a:p>
          <a:p>
            <a:r>
              <a:rPr lang="ru-RU" sz="2000" dirty="0" smtClean="0"/>
              <a:t>От заказчика </a:t>
            </a:r>
            <a:r>
              <a:rPr lang="ru-RU" sz="2000" dirty="0"/>
              <a:t>получен ответ, что информация о заключении договоров субподряда между </a:t>
            </a:r>
            <a:r>
              <a:rPr lang="ru-RU" sz="2000" dirty="0" smtClean="0"/>
              <a:t>организациями </a:t>
            </a:r>
            <a:r>
              <a:rPr lang="en-US" sz="2000" dirty="0" smtClean="0"/>
              <a:t>Z </a:t>
            </a:r>
            <a:r>
              <a:rPr lang="ru-RU" sz="2000" dirty="0" smtClean="0"/>
              <a:t>и </a:t>
            </a:r>
            <a:r>
              <a:rPr lang="ru-RU" sz="2000" dirty="0"/>
              <a:t>Х</a:t>
            </a:r>
            <a:r>
              <a:rPr lang="ru-RU" sz="2000" dirty="0" smtClean="0"/>
              <a:t> </a:t>
            </a:r>
            <a:r>
              <a:rPr lang="ru-RU" sz="2000" dirty="0"/>
              <a:t>у учреждения отсутствует. От </a:t>
            </a:r>
            <a:r>
              <a:rPr lang="ru-RU" sz="2000" dirty="0" smtClean="0"/>
              <a:t>компании </a:t>
            </a:r>
            <a:r>
              <a:rPr lang="en-US" sz="2000" dirty="0" smtClean="0"/>
              <a:t>Z</a:t>
            </a:r>
            <a:r>
              <a:rPr lang="ru-RU" sz="2000" dirty="0" smtClean="0"/>
              <a:t> также  </a:t>
            </a:r>
            <a:r>
              <a:rPr lang="ru-RU" sz="2000" dirty="0"/>
              <a:t>получен ответ, что </a:t>
            </a:r>
            <a:r>
              <a:rPr lang="ru-RU" sz="2000" dirty="0" smtClean="0"/>
              <a:t>общество Х </a:t>
            </a:r>
            <a:r>
              <a:rPr lang="ru-RU" sz="2000" dirty="0"/>
              <a:t>не </a:t>
            </a:r>
            <a:r>
              <a:rPr lang="ru-RU" sz="2000" dirty="0" smtClean="0"/>
              <a:t>являлось </a:t>
            </a:r>
            <a:r>
              <a:rPr lang="ru-RU" sz="2000" dirty="0"/>
              <a:t>субподрядчиком по вышеуказанному контракту. </a:t>
            </a:r>
          </a:p>
        </p:txBody>
      </p:sp>
      <p:sp>
        <p:nvSpPr>
          <p:cNvPr id="3" name="Стрелка вниз 2"/>
          <p:cNvSpPr/>
          <p:nvPr/>
        </p:nvSpPr>
        <p:spPr>
          <a:xfrm>
            <a:off x="5154712" y="2000730"/>
            <a:ext cx="1355196" cy="59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608430" y="4860125"/>
            <a:ext cx="9446259" cy="1631216"/>
          </a:xfrm>
          <a:prstGeom prst="rect">
            <a:avLst/>
          </a:prstGeom>
        </p:spPr>
        <p:txBody>
          <a:bodyPr wrap="square">
            <a:spAutoFit/>
          </a:bodyPr>
          <a:lstStyle/>
          <a:p>
            <a:r>
              <a:rPr lang="ru-RU" sz="2000" dirty="0"/>
              <a:t>Комиссии Чувашского УФАС России </a:t>
            </a:r>
            <a:r>
              <a:rPr lang="ru-RU" sz="2000" dirty="0" smtClean="0"/>
              <a:t>пришла </a:t>
            </a:r>
            <a:r>
              <a:rPr lang="ru-RU" sz="2000" dirty="0"/>
              <a:t>к выводу, что представленные </a:t>
            </a:r>
            <a:r>
              <a:rPr lang="ru-RU" sz="2000" dirty="0" smtClean="0"/>
              <a:t>обществом </a:t>
            </a:r>
            <a:r>
              <a:rPr lang="ru-RU" sz="2000" dirty="0"/>
              <a:t>документы в целях присвоения баллов по Порядку оценки </a:t>
            </a:r>
            <a:r>
              <a:rPr lang="ru-RU" sz="2000" b="1" dirty="0">
                <a:solidFill>
                  <a:srgbClr val="FF0000"/>
                </a:solidFill>
              </a:rPr>
              <a:t>являются подложными и носят мнимый характер</a:t>
            </a:r>
            <a:r>
              <a:rPr lang="ru-RU" sz="2000" dirty="0"/>
              <a:t>, следовательно, не подтверждают наличие у </a:t>
            </a:r>
            <a:r>
              <a:rPr lang="ru-RU" sz="2000" dirty="0" smtClean="0"/>
              <a:t>общества опыта </a:t>
            </a:r>
            <a:r>
              <a:rPr lang="ru-RU" sz="2000" dirty="0"/>
              <a:t>поставки товара, выполнения работы, оказания услуги, связанного с предметом контракта. </a:t>
            </a:r>
          </a:p>
        </p:txBody>
      </p:sp>
      <p:sp>
        <p:nvSpPr>
          <p:cNvPr id="10" name="Стрелка вниз 9"/>
          <p:cNvSpPr/>
          <p:nvPr/>
        </p:nvSpPr>
        <p:spPr>
          <a:xfrm>
            <a:off x="5361666" y="4420343"/>
            <a:ext cx="1355196" cy="582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001045" y="6322102"/>
            <a:ext cx="4190955" cy="369332"/>
          </a:xfrm>
          <a:prstGeom prst="rect">
            <a:avLst/>
          </a:prstGeom>
        </p:spPr>
        <p:txBody>
          <a:bodyPr wrap="none">
            <a:spAutoFit/>
          </a:bodyPr>
          <a:lstStyle/>
          <a:p>
            <a:r>
              <a:rPr lang="ru-RU" i="1" dirty="0"/>
              <a:t>Решение по делу №021/06/48-750/2024 </a:t>
            </a:r>
          </a:p>
        </p:txBody>
      </p:sp>
    </p:spTree>
    <p:extLst>
      <p:ext uri="{BB962C8B-B14F-4D97-AF65-F5344CB8AC3E}">
        <p14:creationId xmlns:p14="http://schemas.microsoft.com/office/powerpoint/2010/main" val="192527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Box 6"/>
          <p:cNvSpPr txBox="1"/>
          <p:nvPr/>
        </p:nvSpPr>
        <p:spPr>
          <a:xfrm>
            <a:off x="41397" y="1299106"/>
            <a:ext cx="3362622" cy="3539430"/>
          </a:xfrm>
          <a:prstGeom prst="rect">
            <a:avLst/>
          </a:prstGeom>
          <a:ln w="12700">
            <a:solidFill>
              <a:srgbClr val="007286"/>
            </a:solidFill>
          </a:ln>
        </p:spPr>
        <p:txBody>
          <a:bodyPr tIns="45720" bIns="45720">
            <a:spAutoFit/>
          </a:bodyPr>
          <a:lstStyle/>
          <a:p>
            <a:pPr>
              <a:defRPr sz="3600" b="1">
                <a:latin typeface="Times New Roman" panose="02020603050405020304"/>
                <a:ea typeface="Times New Roman" panose="02020603050405020304"/>
                <a:cs typeface="Times New Roman" panose="02020603050405020304"/>
                <a:sym typeface="Times New Roman" panose="02020603050405020304"/>
              </a:defRPr>
            </a:pPr>
            <a:r>
              <a:rPr sz="1600" dirty="0" err="1"/>
              <a:t>часть</a:t>
            </a:r>
            <a:r>
              <a:rPr sz="1600" dirty="0"/>
              <a:t> 15 </a:t>
            </a:r>
          </a:p>
          <a:p>
            <a:pPr>
              <a:defRPr sz="3600">
                <a:latin typeface="Times New Roman" panose="02020603050405020304"/>
                <a:ea typeface="Times New Roman" panose="02020603050405020304"/>
                <a:cs typeface="Times New Roman" panose="02020603050405020304"/>
                <a:sym typeface="Times New Roman" panose="02020603050405020304"/>
              </a:defRPr>
            </a:pPr>
            <a:r>
              <a:rPr sz="1600" dirty="0" err="1"/>
              <a:t>Заказчик</a:t>
            </a:r>
            <a:r>
              <a:rPr sz="1600" dirty="0"/>
              <a:t> </a:t>
            </a:r>
            <a:r>
              <a:rPr sz="1600" dirty="0" err="1"/>
              <a:t>обязан</a:t>
            </a:r>
            <a:r>
              <a:rPr sz="1600" dirty="0"/>
              <a:t> </a:t>
            </a:r>
            <a:r>
              <a:rPr sz="1600" dirty="0" err="1"/>
              <a:t>принять</a:t>
            </a:r>
            <a:r>
              <a:rPr sz="1600" dirty="0"/>
              <a:t> </a:t>
            </a:r>
            <a:r>
              <a:rPr sz="1600" dirty="0" err="1">
                <a:effectLst>
                  <a:outerShdw blurRad="38100" dist="38100" dir="2700000" rotWithShape="0">
                    <a:srgbClr val="000000">
                      <a:alpha val="43137"/>
                    </a:srgbClr>
                  </a:outerShdw>
                </a:effectLst>
              </a:rPr>
              <a:t>решение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об</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одностороннем</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отказе</a:t>
            </a:r>
            <a:r>
              <a:rPr sz="1600" dirty="0"/>
              <a:t> </a:t>
            </a:r>
            <a:r>
              <a:rPr sz="1600" dirty="0" err="1"/>
              <a:t>от</a:t>
            </a:r>
            <a:r>
              <a:rPr sz="1600" dirty="0"/>
              <a:t> </a:t>
            </a:r>
            <a:r>
              <a:rPr sz="1600" dirty="0" err="1"/>
              <a:t>исполнения</a:t>
            </a:r>
            <a:r>
              <a:rPr sz="1600" dirty="0"/>
              <a:t> </a:t>
            </a:r>
            <a:r>
              <a:rPr sz="1600" dirty="0" err="1"/>
              <a:t>контракта</a:t>
            </a:r>
            <a:r>
              <a:rPr sz="1600" dirty="0"/>
              <a:t> в </a:t>
            </a:r>
            <a:r>
              <a:rPr sz="1600" dirty="0" err="1"/>
              <a:t>случаях</a:t>
            </a:r>
            <a:r>
              <a:rPr sz="1600" dirty="0"/>
              <a:t>:</a:t>
            </a:r>
            <a:endParaRPr sz="1600" b="1" dirty="0"/>
          </a:p>
          <a:p>
            <a:pPr>
              <a:defRPr sz="3600">
                <a:latin typeface="Times New Roman" panose="02020603050405020304"/>
                <a:ea typeface="Times New Roman" panose="02020603050405020304"/>
                <a:cs typeface="Times New Roman" panose="02020603050405020304"/>
                <a:sym typeface="Times New Roman" panose="02020603050405020304"/>
              </a:defRPr>
            </a:pPr>
            <a:r>
              <a:rPr sz="1600" dirty="0"/>
              <a:t>…</a:t>
            </a:r>
          </a:p>
          <a:p>
            <a:pPr algn="just">
              <a:defRPr sz="3600">
                <a:latin typeface="Times New Roman" panose="02020603050405020304"/>
                <a:ea typeface="Times New Roman" panose="02020603050405020304"/>
                <a:cs typeface="Times New Roman" panose="02020603050405020304"/>
                <a:sym typeface="Times New Roman" panose="02020603050405020304"/>
              </a:defRPr>
            </a:pPr>
            <a:r>
              <a:rPr sz="1600" dirty="0"/>
              <a:t>б) </a:t>
            </a:r>
            <a:r>
              <a:rPr sz="1600" dirty="0" err="1"/>
              <a:t>при</a:t>
            </a:r>
            <a:r>
              <a:rPr sz="1600" dirty="0"/>
              <a:t> </a:t>
            </a:r>
            <a:r>
              <a:rPr sz="1600" dirty="0" err="1"/>
              <a:t>определении</a:t>
            </a:r>
            <a:r>
              <a:rPr sz="1600" dirty="0"/>
              <a:t> </a:t>
            </a:r>
            <a:r>
              <a:rPr sz="1600" dirty="0" err="1"/>
              <a:t>поставщика</a:t>
            </a:r>
            <a:r>
              <a:rPr sz="1600" dirty="0"/>
              <a:t> (</a:t>
            </a:r>
            <a:r>
              <a:rPr sz="1600" dirty="0" err="1"/>
              <a:t>подрядчика</a:t>
            </a:r>
            <a:r>
              <a:rPr sz="1600" dirty="0"/>
              <a:t>, </a:t>
            </a:r>
            <a:r>
              <a:rPr sz="1600" dirty="0" err="1"/>
              <a:t>исполнителя</a:t>
            </a:r>
            <a:r>
              <a:rPr sz="1600" dirty="0"/>
              <a:t>) </a:t>
            </a:r>
            <a:r>
              <a:rPr sz="1600" dirty="0" err="1"/>
              <a:t>поставщик</a:t>
            </a:r>
            <a:r>
              <a:rPr sz="1600" dirty="0"/>
              <a:t> (</a:t>
            </a:r>
            <a:r>
              <a:rPr sz="1600" dirty="0" err="1"/>
              <a:t>подрядчик</a:t>
            </a:r>
            <a:r>
              <a:rPr sz="1600" dirty="0"/>
              <a:t>, </a:t>
            </a:r>
            <a:r>
              <a:rPr sz="1600" dirty="0" err="1"/>
              <a:t>исполнитель</a:t>
            </a:r>
            <a:r>
              <a:rPr sz="1600" dirty="0"/>
              <a:t>) </a:t>
            </a:r>
            <a:r>
              <a:rPr sz="1600" i="1" dirty="0" err="1"/>
              <a:t>представил</a:t>
            </a:r>
            <a:r>
              <a:rPr sz="1600" i="1" dirty="0"/>
              <a:t> </a:t>
            </a:r>
            <a:r>
              <a:rPr sz="1600" i="1" dirty="0" err="1"/>
              <a:t>недостоверную</a:t>
            </a:r>
            <a:r>
              <a:rPr sz="1600" i="1" dirty="0"/>
              <a:t> </a:t>
            </a:r>
            <a:r>
              <a:rPr sz="1600" i="1" dirty="0" err="1"/>
              <a:t>информацию</a:t>
            </a:r>
            <a:r>
              <a:rPr sz="1600" i="1" dirty="0"/>
              <a:t> </a:t>
            </a:r>
            <a:r>
              <a:rPr sz="1600" dirty="0"/>
              <a:t>о </a:t>
            </a:r>
            <a:r>
              <a:rPr sz="1600" dirty="0" err="1"/>
              <a:t>своем</a:t>
            </a:r>
            <a:r>
              <a:rPr sz="1600" dirty="0"/>
              <a:t> </a:t>
            </a:r>
            <a:r>
              <a:rPr sz="1600" dirty="0" err="1"/>
              <a:t>соответствии</a:t>
            </a:r>
            <a:r>
              <a:rPr sz="1600" dirty="0"/>
              <a:t> и (</a:t>
            </a:r>
            <a:r>
              <a:rPr sz="1600" dirty="0" err="1"/>
              <a:t>или</a:t>
            </a:r>
            <a:r>
              <a:rPr sz="1600" dirty="0"/>
              <a:t>) </a:t>
            </a:r>
            <a:r>
              <a:rPr sz="1600" dirty="0" err="1"/>
              <a:t>соответствии</a:t>
            </a:r>
            <a:r>
              <a:rPr sz="1600" dirty="0"/>
              <a:t> </a:t>
            </a:r>
            <a:r>
              <a:rPr sz="1600" dirty="0" err="1"/>
              <a:t>поставляемого</a:t>
            </a:r>
            <a:r>
              <a:rPr sz="1600" dirty="0"/>
              <a:t> </a:t>
            </a:r>
            <a:r>
              <a:rPr sz="1600" dirty="0" err="1"/>
              <a:t>товара</a:t>
            </a:r>
            <a:r>
              <a:rPr sz="1600" dirty="0"/>
              <a:t> </a:t>
            </a:r>
            <a:r>
              <a:rPr sz="1600" dirty="0" err="1"/>
              <a:t>требованиям</a:t>
            </a:r>
            <a:r>
              <a:rPr sz="1600" dirty="0"/>
              <a:t>, </a:t>
            </a:r>
            <a:r>
              <a:rPr sz="1600" dirty="0" err="1"/>
              <a:t>что</a:t>
            </a:r>
            <a:r>
              <a:rPr sz="1600" dirty="0"/>
              <a:t> </a:t>
            </a:r>
            <a:r>
              <a:rPr sz="1600" dirty="0" err="1"/>
              <a:t>позволило</a:t>
            </a:r>
            <a:r>
              <a:rPr sz="1600" dirty="0"/>
              <a:t> </a:t>
            </a:r>
            <a:r>
              <a:rPr sz="1600" dirty="0" err="1"/>
              <a:t>ему</a:t>
            </a:r>
            <a:r>
              <a:rPr sz="1600" dirty="0"/>
              <a:t> </a:t>
            </a:r>
            <a:r>
              <a:rPr sz="1600" dirty="0" err="1"/>
              <a:t>стать</a:t>
            </a:r>
            <a:r>
              <a:rPr sz="1600" dirty="0"/>
              <a:t> </a:t>
            </a:r>
            <a:r>
              <a:rPr sz="1600" dirty="0" err="1"/>
              <a:t>победителем</a:t>
            </a:r>
            <a:r>
              <a:rPr sz="1600" dirty="0"/>
              <a:t>.</a:t>
            </a:r>
          </a:p>
        </p:txBody>
      </p:sp>
      <p:sp>
        <p:nvSpPr>
          <p:cNvPr id="295" name="TextBox 17"/>
          <p:cNvSpPr txBox="1"/>
          <p:nvPr/>
        </p:nvSpPr>
        <p:spPr>
          <a:xfrm>
            <a:off x="3490887" y="1277164"/>
            <a:ext cx="3348038" cy="4278094"/>
          </a:xfrm>
          <a:prstGeom prst="rect">
            <a:avLst/>
          </a:prstGeom>
          <a:ln w="12700">
            <a:solidFill>
              <a:srgbClr val="007286"/>
            </a:solidFill>
          </a:ln>
        </p:spPr>
        <p:txBody>
          <a:bodyPr tIns="45720" bIns="45720">
            <a:spAutoFit/>
          </a:bodyPr>
          <a:lstStyle/>
          <a:p>
            <a:pPr>
              <a:defRPr sz="3600" b="1">
                <a:latin typeface="Times New Roman" panose="02020603050405020304"/>
                <a:ea typeface="Times New Roman" panose="02020603050405020304"/>
                <a:cs typeface="Times New Roman" panose="02020603050405020304"/>
                <a:sym typeface="Times New Roman" panose="02020603050405020304"/>
              </a:defRPr>
            </a:pPr>
            <a:r>
              <a:rPr sz="1600" dirty="0" err="1"/>
              <a:t>часть</a:t>
            </a:r>
            <a:r>
              <a:rPr sz="1600" dirty="0"/>
              <a:t> 16</a:t>
            </a:r>
          </a:p>
          <a:p>
            <a:pPr algn="just">
              <a:defRPr sz="3600">
                <a:latin typeface="Times New Roman" panose="02020603050405020304"/>
                <a:ea typeface="Times New Roman" panose="02020603050405020304"/>
                <a:cs typeface="Times New Roman" panose="02020603050405020304"/>
                <a:sym typeface="Times New Roman" panose="02020603050405020304"/>
              </a:defRPr>
            </a:pPr>
            <a:r>
              <a:rPr sz="1600" dirty="0" err="1"/>
              <a:t>Заказчик</a:t>
            </a:r>
            <a:r>
              <a:rPr sz="1600" dirty="0"/>
              <a:t> </a:t>
            </a:r>
            <a:r>
              <a:rPr sz="1600" dirty="0" err="1"/>
              <a:t>не</a:t>
            </a:r>
            <a:r>
              <a:rPr sz="1600" dirty="0"/>
              <a:t> </a:t>
            </a:r>
            <a:r>
              <a:rPr sz="1600" dirty="0" err="1"/>
              <a:t>позднее</a:t>
            </a:r>
            <a:r>
              <a:rPr sz="1600" dirty="0"/>
              <a:t> </a:t>
            </a:r>
            <a:r>
              <a:rPr sz="1600" dirty="0" err="1"/>
              <a:t>двух</a:t>
            </a:r>
            <a:r>
              <a:rPr sz="1600" dirty="0"/>
              <a:t> </a:t>
            </a:r>
            <a:r>
              <a:rPr sz="1600" dirty="0" err="1"/>
              <a:t>рабочих</a:t>
            </a:r>
            <a:r>
              <a:rPr sz="1600" dirty="0"/>
              <a:t> </a:t>
            </a:r>
            <a:r>
              <a:rPr sz="1600" dirty="0" err="1"/>
              <a:t>дней</a:t>
            </a:r>
            <a:r>
              <a:rPr sz="1600" dirty="0"/>
              <a:t>, </a:t>
            </a:r>
            <a:r>
              <a:rPr sz="1600" dirty="0" err="1"/>
              <a:t>следующих</a:t>
            </a:r>
            <a:r>
              <a:rPr sz="1600" dirty="0"/>
              <a:t> </a:t>
            </a:r>
            <a:r>
              <a:rPr sz="1600" dirty="0" err="1"/>
              <a:t>за</a:t>
            </a:r>
            <a:r>
              <a:rPr sz="1600" dirty="0"/>
              <a:t> </a:t>
            </a:r>
            <a:r>
              <a:rPr sz="1600" dirty="0" err="1"/>
              <a:t>днем</a:t>
            </a:r>
            <a:r>
              <a:rPr sz="1600" dirty="0"/>
              <a:t> </a:t>
            </a:r>
            <a:r>
              <a:rPr sz="1600" dirty="0" err="1"/>
              <a:t>вступления</a:t>
            </a:r>
            <a:r>
              <a:rPr sz="1600" dirty="0"/>
              <a:t> в </a:t>
            </a:r>
            <a:r>
              <a:rPr sz="1600" dirty="0" err="1"/>
              <a:t>силу</a:t>
            </a:r>
            <a:r>
              <a:rPr sz="1600" dirty="0"/>
              <a:t> </a:t>
            </a:r>
            <a:r>
              <a:rPr sz="1600" dirty="0" err="1">
                <a:effectLst>
                  <a:outerShdw blurRad="38100" dist="38100" dir="2700000" rotWithShape="0">
                    <a:srgbClr val="000000">
                      <a:alpha val="43137"/>
                    </a:srgbClr>
                  </a:outerShdw>
                </a:effectLst>
              </a:rPr>
              <a:t>решения</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заказчика</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об</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одностороннем</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отказе</a:t>
            </a:r>
            <a:r>
              <a:rPr sz="1600" dirty="0"/>
              <a:t> </a:t>
            </a:r>
            <a:r>
              <a:rPr sz="1600" dirty="0" err="1"/>
              <a:t>от</a:t>
            </a:r>
            <a:r>
              <a:rPr sz="1600" dirty="0"/>
              <a:t> </a:t>
            </a:r>
            <a:r>
              <a:rPr sz="1600" dirty="0" err="1"/>
              <a:t>исполнения</a:t>
            </a:r>
            <a:r>
              <a:rPr sz="1600" dirty="0"/>
              <a:t> </a:t>
            </a:r>
            <a:r>
              <a:rPr sz="1600" dirty="0" err="1"/>
              <a:t>контракта</a:t>
            </a:r>
            <a:r>
              <a:rPr sz="1600" dirty="0"/>
              <a:t> в </a:t>
            </a:r>
            <a:r>
              <a:rPr sz="1600" dirty="0" err="1"/>
              <a:t>связи</a:t>
            </a:r>
            <a:r>
              <a:rPr sz="1600" dirty="0"/>
              <a:t> с </a:t>
            </a:r>
            <a:r>
              <a:rPr sz="1600" dirty="0" err="1"/>
              <a:t>неисполнением</a:t>
            </a:r>
            <a:r>
              <a:rPr sz="1600" dirty="0"/>
              <a:t> </a:t>
            </a:r>
            <a:r>
              <a:rPr sz="1600" dirty="0" err="1"/>
              <a:t>или</a:t>
            </a:r>
            <a:r>
              <a:rPr sz="1600" dirty="0"/>
              <a:t> </a:t>
            </a:r>
            <a:r>
              <a:rPr sz="1600" dirty="0" err="1"/>
              <a:t>ненадлежащим</a:t>
            </a:r>
            <a:r>
              <a:rPr sz="1600" dirty="0"/>
              <a:t> </a:t>
            </a:r>
            <a:r>
              <a:rPr sz="1600" dirty="0" err="1"/>
              <a:t>исполнением</a:t>
            </a:r>
            <a:r>
              <a:rPr sz="1600" dirty="0"/>
              <a:t> </a:t>
            </a:r>
            <a:r>
              <a:rPr sz="1600" dirty="0" err="1"/>
              <a:t>поставщиком</a:t>
            </a:r>
            <a:r>
              <a:rPr sz="1600" dirty="0"/>
              <a:t> (</a:t>
            </a:r>
            <a:r>
              <a:rPr sz="1600" dirty="0" err="1"/>
              <a:t>подрядчиком</a:t>
            </a:r>
            <a:r>
              <a:rPr sz="1600" dirty="0"/>
              <a:t>, </a:t>
            </a:r>
            <a:r>
              <a:rPr sz="1600" dirty="0" err="1"/>
              <a:t>исполнителем</a:t>
            </a:r>
            <a:r>
              <a:rPr sz="1600" dirty="0"/>
              <a:t>) </a:t>
            </a:r>
            <a:r>
              <a:rPr sz="1600" dirty="0" err="1"/>
              <a:t>обязательств</a:t>
            </a:r>
            <a:r>
              <a:rPr sz="1600" dirty="0"/>
              <a:t>, </a:t>
            </a:r>
            <a:r>
              <a:rPr sz="1600" dirty="0" err="1"/>
              <a:t>предусмотренных</a:t>
            </a:r>
            <a:r>
              <a:rPr sz="1600" dirty="0"/>
              <a:t> </a:t>
            </a:r>
            <a:r>
              <a:rPr sz="1600" dirty="0" err="1"/>
              <a:t>контрактом</a:t>
            </a:r>
            <a:r>
              <a:rPr sz="1600" dirty="0"/>
              <a:t>, </a:t>
            </a:r>
            <a:r>
              <a:rPr sz="1600" dirty="0" err="1">
                <a:effectLst>
                  <a:outerShdw blurRad="38100" dist="38100" dir="2700000" rotWithShape="0">
                    <a:srgbClr val="000000">
                      <a:alpha val="43137"/>
                    </a:srgbClr>
                  </a:outerShdw>
                </a:effectLst>
              </a:rPr>
              <a:t>направляет</a:t>
            </a:r>
            <a:r>
              <a:rPr sz="1600" dirty="0">
                <a:effectLst>
                  <a:outerShdw blurRad="38100" dist="38100" dir="2700000" rotWithShape="0">
                    <a:srgbClr val="000000">
                      <a:alpha val="43137"/>
                    </a:srgbClr>
                  </a:outerShdw>
                </a:effectLst>
              </a:rPr>
              <a:t> в </a:t>
            </a:r>
            <a:r>
              <a:rPr sz="1600" dirty="0" err="1">
                <a:effectLst>
                  <a:outerShdw blurRad="38100" dist="38100" dir="2700000" rotWithShape="0">
                    <a:srgbClr val="000000">
                      <a:alpha val="43137"/>
                    </a:srgbClr>
                  </a:outerShdw>
                </a:effectLst>
              </a:rPr>
              <a:t>соответствии</a:t>
            </a:r>
            <a:r>
              <a:rPr sz="1600" dirty="0">
                <a:effectLst>
                  <a:outerShdw blurRad="38100" dist="38100" dir="2700000" rotWithShape="0">
                    <a:srgbClr val="000000">
                      <a:alpha val="43137"/>
                    </a:srgbClr>
                  </a:outerShdw>
                </a:effectLst>
              </a:rPr>
              <a:t/>
            </a:r>
            <a:br>
              <a:rPr sz="1600" dirty="0">
                <a:effectLst>
                  <a:outerShdw blurRad="38100" dist="38100" dir="2700000" rotWithShape="0">
                    <a:srgbClr val="000000">
                      <a:alpha val="43137"/>
                    </a:srgbClr>
                  </a:outerShdw>
                </a:effectLst>
              </a:rPr>
            </a:br>
            <a:r>
              <a:rPr sz="1600" dirty="0">
                <a:effectLst>
                  <a:outerShdw blurRad="38100" dist="38100" dir="2700000" rotWithShape="0">
                    <a:srgbClr val="000000">
                      <a:alpha val="43137"/>
                    </a:srgbClr>
                  </a:outerShdw>
                </a:effectLst>
              </a:rPr>
              <a:t>с </a:t>
            </a:r>
            <a:r>
              <a:rPr sz="1600" dirty="0" err="1">
                <a:effectLst>
                  <a:outerShdw blurRad="38100" dist="38100" dir="2700000" rotWithShape="0">
                    <a:srgbClr val="000000">
                      <a:alpha val="43137"/>
                    </a:srgbClr>
                  </a:outerShdw>
                </a:effectLst>
              </a:rPr>
              <a:t>Постановлением</a:t>
            </a:r>
            <a:r>
              <a:rPr sz="1600" dirty="0">
                <a:effectLst>
                  <a:outerShdw blurRad="38100" dist="38100" dir="2700000" rotWithShape="0">
                    <a:srgbClr val="000000">
                      <a:alpha val="43137"/>
                    </a:srgbClr>
                  </a:outerShdw>
                </a:effectLst>
              </a:rPr>
              <a:t> № 1078 </a:t>
            </a:r>
            <a:r>
              <a:rPr sz="1600" dirty="0" err="1">
                <a:effectLst>
                  <a:outerShdw blurRad="38100" dist="38100" dir="2700000" rotWithShape="0">
                    <a:srgbClr val="000000">
                      <a:alpha val="43137"/>
                    </a:srgbClr>
                  </a:outerShdw>
                </a:effectLst>
              </a:rPr>
              <a:t>обращение</a:t>
            </a:r>
            <a:r>
              <a:rPr sz="1600" dirty="0">
                <a:effectLst>
                  <a:outerShdw blurRad="38100" dist="38100" dir="2700000" rotWithShape="0">
                    <a:srgbClr val="000000">
                      <a:alpha val="43137"/>
                    </a:srgbClr>
                  </a:outerShdw>
                </a:effectLst>
              </a:rPr>
              <a:t> о </a:t>
            </a:r>
            <a:r>
              <a:rPr sz="1600" dirty="0" err="1">
                <a:effectLst>
                  <a:outerShdw blurRad="38100" dist="38100" dir="2700000" rotWithShape="0">
                    <a:srgbClr val="000000">
                      <a:alpha val="43137"/>
                    </a:srgbClr>
                  </a:outerShdw>
                </a:effectLst>
              </a:rPr>
              <a:t>включении</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информации</a:t>
            </a:r>
            <a:r>
              <a:rPr sz="1600" dirty="0">
                <a:effectLst>
                  <a:outerShdw blurRad="38100" dist="38100" dir="2700000" rotWithShape="0">
                    <a:srgbClr val="000000">
                      <a:alpha val="43137"/>
                    </a:srgbClr>
                  </a:outerShdw>
                </a:effectLst>
              </a:rPr>
              <a:t> о </a:t>
            </a:r>
            <a:r>
              <a:rPr sz="1600" dirty="0" err="1">
                <a:effectLst>
                  <a:outerShdw blurRad="38100" dist="38100" dir="2700000" rotWithShape="0">
                    <a:srgbClr val="000000">
                      <a:alpha val="43137"/>
                    </a:srgbClr>
                  </a:outerShdw>
                </a:effectLst>
              </a:rPr>
              <a:t>поставщике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подрядчике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исполнителе</a:t>
            </a:r>
            <a:r>
              <a:rPr sz="1600" dirty="0">
                <a:effectLst>
                  <a:outerShdw blurRad="38100" dist="38100" dir="2700000" rotWithShape="0">
                    <a:srgbClr val="000000">
                      <a:alpha val="43137"/>
                    </a:srgbClr>
                  </a:outerShdw>
                </a:effectLst>
              </a:rPr>
              <a:t>)</a:t>
            </a:r>
            <a:br>
              <a:rPr sz="1600" dirty="0">
                <a:effectLst>
                  <a:outerShdw blurRad="38100" dist="38100" dir="2700000" rotWithShape="0">
                    <a:srgbClr val="000000">
                      <a:alpha val="43137"/>
                    </a:srgbClr>
                  </a:outerShdw>
                </a:effectLst>
              </a:rPr>
            </a:br>
            <a:r>
              <a:rPr sz="1600" dirty="0">
                <a:effectLst>
                  <a:outerShdw blurRad="38100" dist="38100" dir="2700000" rotWithShape="0">
                    <a:srgbClr val="000000">
                      <a:alpha val="43137"/>
                    </a:srgbClr>
                  </a:outerShdw>
                </a:effectLst>
              </a:rPr>
              <a:t>    в РНП.</a:t>
            </a:r>
          </a:p>
        </p:txBody>
      </p:sp>
      <p:sp>
        <p:nvSpPr>
          <p:cNvPr id="296" name="TextBox 18"/>
          <p:cNvSpPr txBox="1"/>
          <p:nvPr/>
        </p:nvSpPr>
        <p:spPr>
          <a:xfrm>
            <a:off x="6925793" y="1156458"/>
            <a:ext cx="5062970" cy="5816977"/>
          </a:xfrm>
          <a:prstGeom prst="rect">
            <a:avLst/>
          </a:prstGeom>
          <a:ln w="12700">
            <a:solidFill>
              <a:srgbClr val="007286"/>
            </a:solidFill>
          </a:ln>
        </p:spPr>
        <p:txBody>
          <a:bodyPr wrap="square" tIns="45720" bIns="45720">
            <a:spAutoFit/>
          </a:bodyPr>
          <a:lstStyle/>
          <a:p>
            <a:pPr algn="just">
              <a:defRPr sz="3600">
                <a:latin typeface="Times New Roman" panose="02020603050405020304"/>
                <a:ea typeface="Times New Roman" panose="02020603050405020304"/>
                <a:cs typeface="Times New Roman" panose="02020603050405020304"/>
                <a:sym typeface="Times New Roman" panose="02020603050405020304"/>
              </a:defRPr>
            </a:pPr>
            <a:r>
              <a:rPr dirty="0"/>
              <a:t>«…</a:t>
            </a:r>
            <a:r>
              <a:rPr sz="1600" dirty="0" err="1"/>
              <a:t>Поскольку</a:t>
            </a:r>
            <a:r>
              <a:rPr sz="1600" dirty="0"/>
              <a:t> </a:t>
            </a:r>
            <a:r>
              <a:rPr sz="1600" dirty="0" err="1"/>
              <a:t>обществом</a:t>
            </a:r>
            <a:r>
              <a:rPr sz="1600" dirty="0"/>
              <a:t> в </a:t>
            </a:r>
            <a:r>
              <a:rPr sz="1600" dirty="0" err="1"/>
              <a:t>составе</a:t>
            </a:r>
            <a:r>
              <a:rPr sz="1600" dirty="0"/>
              <a:t> </a:t>
            </a:r>
            <a:r>
              <a:rPr sz="1600" dirty="0" err="1"/>
              <a:t>поданной</a:t>
            </a:r>
            <a:r>
              <a:rPr sz="1600" dirty="0"/>
              <a:t> </a:t>
            </a:r>
            <a:r>
              <a:rPr sz="1600" dirty="0" err="1"/>
              <a:t>заявки</a:t>
            </a:r>
            <a:r>
              <a:rPr sz="1600" dirty="0"/>
              <a:t> </a:t>
            </a:r>
            <a:r>
              <a:rPr sz="1600" dirty="0" err="1"/>
              <a:t>на</a:t>
            </a:r>
            <a:r>
              <a:rPr sz="1600" dirty="0"/>
              <a:t> </a:t>
            </a:r>
            <a:r>
              <a:rPr sz="1600" dirty="0" err="1"/>
              <a:t>участие</a:t>
            </a:r>
            <a:r>
              <a:rPr sz="1600" dirty="0"/>
              <a:t> в </a:t>
            </a:r>
            <a:r>
              <a:rPr sz="1600" dirty="0" err="1"/>
              <a:t>конкурсе</a:t>
            </a:r>
            <a:r>
              <a:rPr sz="1600" dirty="0"/>
              <a:t> в </a:t>
            </a:r>
            <a:r>
              <a:rPr sz="1600" dirty="0" err="1"/>
              <a:t>качестве</a:t>
            </a:r>
            <a:r>
              <a:rPr sz="1600" dirty="0"/>
              <a:t> </a:t>
            </a:r>
            <a:r>
              <a:rPr sz="1600" dirty="0" err="1"/>
              <a:t>подтверждения</a:t>
            </a:r>
            <a:r>
              <a:rPr sz="1600" dirty="0"/>
              <a:t> </a:t>
            </a:r>
            <a:r>
              <a:rPr sz="1600" dirty="0" err="1"/>
              <a:t>квалификации</a:t>
            </a:r>
            <a:r>
              <a:rPr sz="1600" dirty="0"/>
              <a:t> </a:t>
            </a:r>
            <a:r>
              <a:rPr sz="1600" dirty="0" err="1">
                <a:effectLst>
                  <a:outerShdw blurRad="38100" dist="38100" dir="2700000" rotWithShape="0">
                    <a:srgbClr val="000000">
                      <a:alpha val="43137"/>
                    </a:srgbClr>
                  </a:outerShdw>
                </a:effectLst>
              </a:rPr>
              <a:t>предоставлены</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недостоверные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сведения</a:t>
            </a:r>
            <a:r>
              <a:rPr sz="1600" dirty="0">
                <a:effectLst>
                  <a:outerShdw blurRad="38100" dist="38100" dir="2700000" rotWithShape="0">
                    <a:srgbClr val="000000">
                      <a:alpha val="43137"/>
                    </a:srgbClr>
                  </a:outerShdw>
                </a:effectLst>
              </a:rPr>
              <a:t> о </a:t>
            </a:r>
            <a:r>
              <a:rPr sz="1600" dirty="0" err="1">
                <a:effectLst>
                  <a:outerShdw blurRad="38100" dist="38100" dir="2700000" rotWithShape="0">
                    <a:srgbClr val="000000">
                      <a:alpha val="43137"/>
                    </a:srgbClr>
                  </a:outerShdw>
                </a:effectLst>
              </a:rPr>
              <a:t>наличии</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опыта</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выполненных</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работ</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заказчиком</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принято</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решение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об</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одностороннем</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отказе</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от</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исполнения</a:t>
            </a:r>
            <a:r>
              <a:rPr sz="1600" dirty="0">
                <a:effectLst>
                  <a:outerShdw blurRad="38100" dist="38100" dir="2700000" rotWithShape="0">
                    <a:srgbClr val="000000">
                      <a:alpha val="43137"/>
                    </a:srgbClr>
                  </a:outerShdw>
                </a:effectLst>
              </a:rPr>
              <a:t> </a:t>
            </a:r>
            <a:r>
              <a:rPr sz="1600" dirty="0" err="1">
                <a:effectLst>
                  <a:outerShdw blurRad="38100" dist="38100" dir="2700000" rotWithShape="0">
                    <a:srgbClr val="000000">
                      <a:alpha val="43137"/>
                    </a:srgbClr>
                  </a:outerShdw>
                </a:effectLst>
              </a:rPr>
              <a:t>контракта</a:t>
            </a:r>
            <a:r>
              <a:rPr sz="1600" dirty="0">
                <a:effectLst>
                  <a:outerShdw blurRad="38100" dist="38100" dir="2700000" rotWithShape="0">
                    <a:srgbClr val="000000">
                      <a:alpha val="43137"/>
                    </a:srgbClr>
                  </a:outerShdw>
                </a:effectLst>
              </a:rPr>
              <a:t>.</a:t>
            </a:r>
          </a:p>
          <a:p>
            <a:pPr indent="271463" algn="just">
              <a:defRPr sz="3200">
                <a:latin typeface="Times New Roman" panose="02020603050405020304"/>
                <a:ea typeface="Times New Roman" panose="02020603050405020304"/>
                <a:cs typeface="Times New Roman" panose="02020603050405020304"/>
                <a:sym typeface="Times New Roman" panose="02020603050405020304"/>
              </a:defRPr>
            </a:pPr>
            <a:r>
              <a:rPr sz="1600" dirty="0" err="1"/>
              <a:t>Судами</a:t>
            </a:r>
            <a:r>
              <a:rPr sz="1600" dirty="0"/>
              <a:t> </a:t>
            </a:r>
            <a:r>
              <a:rPr sz="1600" dirty="0" err="1"/>
              <a:t>установлено</a:t>
            </a:r>
            <a:r>
              <a:rPr sz="1600" dirty="0"/>
              <a:t>, </a:t>
            </a:r>
            <a:r>
              <a:rPr sz="1600" dirty="0" err="1"/>
              <a:t>что</a:t>
            </a:r>
            <a:r>
              <a:rPr sz="1600" dirty="0"/>
              <a:t> </a:t>
            </a:r>
            <a:r>
              <a:rPr sz="1600" dirty="0" err="1"/>
              <a:t>оспариваемое</a:t>
            </a:r>
            <a:r>
              <a:rPr sz="1600" dirty="0"/>
              <a:t> </a:t>
            </a:r>
            <a:r>
              <a:rPr sz="1600" dirty="0" err="1"/>
              <a:t>решение</a:t>
            </a:r>
            <a:r>
              <a:rPr sz="1600" dirty="0"/>
              <a:t> </a:t>
            </a:r>
            <a:r>
              <a:rPr sz="1600" dirty="0" err="1"/>
              <a:t>принято</a:t>
            </a:r>
            <a:r>
              <a:rPr sz="1600" dirty="0"/>
              <a:t> в </a:t>
            </a:r>
            <a:r>
              <a:rPr sz="1600" dirty="0" err="1"/>
              <a:t>связи</a:t>
            </a:r>
            <a:r>
              <a:rPr sz="1600" dirty="0"/>
              <a:t> с </a:t>
            </a:r>
            <a:r>
              <a:rPr sz="1600" dirty="0" err="1"/>
              <a:t>предоставлением</a:t>
            </a:r>
            <a:r>
              <a:rPr sz="1600" dirty="0"/>
              <a:t> </a:t>
            </a:r>
            <a:r>
              <a:rPr sz="1600" dirty="0" err="1"/>
              <a:t>обществом</a:t>
            </a:r>
            <a:r>
              <a:rPr sz="1600" dirty="0"/>
              <a:t> в </a:t>
            </a:r>
            <a:r>
              <a:rPr sz="1600" dirty="0" err="1"/>
              <a:t>составе</a:t>
            </a:r>
            <a:r>
              <a:rPr sz="1600" dirty="0"/>
              <a:t> </a:t>
            </a:r>
            <a:r>
              <a:rPr sz="1600" dirty="0" err="1"/>
              <a:t>заявки</a:t>
            </a:r>
            <a:r>
              <a:rPr sz="1600" dirty="0"/>
              <a:t> </a:t>
            </a:r>
            <a:r>
              <a:rPr sz="1600" dirty="0" err="1"/>
              <a:t>на</a:t>
            </a:r>
            <a:r>
              <a:rPr sz="1600" dirty="0"/>
              <a:t> </a:t>
            </a:r>
            <a:r>
              <a:rPr sz="1600" dirty="0" err="1"/>
              <a:t>участие</a:t>
            </a:r>
            <a:r>
              <a:rPr sz="1600" dirty="0"/>
              <a:t> в </a:t>
            </a:r>
            <a:r>
              <a:rPr sz="1600" dirty="0" err="1"/>
              <a:t>конкурсе</a:t>
            </a:r>
            <a:r>
              <a:rPr sz="1600" dirty="0"/>
              <a:t> в </a:t>
            </a:r>
            <a:r>
              <a:rPr sz="1600" dirty="0" err="1"/>
              <a:t>качестве</a:t>
            </a:r>
            <a:r>
              <a:rPr sz="1600" dirty="0"/>
              <a:t> </a:t>
            </a:r>
            <a:r>
              <a:rPr sz="1600" dirty="0" err="1"/>
              <a:t>подтверждения</a:t>
            </a:r>
            <a:r>
              <a:rPr sz="1600" dirty="0"/>
              <a:t> </a:t>
            </a:r>
            <a:r>
              <a:rPr sz="1600" dirty="0" err="1"/>
              <a:t>квалификации</a:t>
            </a:r>
            <a:r>
              <a:rPr sz="1600" dirty="0"/>
              <a:t> </a:t>
            </a:r>
            <a:r>
              <a:rPr sz="1600" dirty="0" err="1"/>
              <a:t>недостоверных</a:t>
            </a:r>
            <a:r>
              <a:rPr sz="1600" dirty="0"/>
              <a:t> </a:t>
            </a:r>
            <a:r>
              <a:rPr sz="1600" dirty="0" err="1"/>
              <a:t>сведений</a:t>
            </a:r>
            <a:r>
              <a:rPr sz="1600" dirty="0"/>
              <a:t> о </a:t>
            </a:r>
            <a:r>
              <a:rPr sz="1600" dirty="0" err="1"/>
              <a:t>наличии</a:t>
            </a:r>
            <a:r>
              <a:rPr sz="1600" dirty="0"/>
              <a:t> </a:t>
            </a:r>
            <a:r>
              <a:rPr sz="1600" dirty="0" err="1"/>
              <a:t>опыта</a:t>
            </a:r>
            <a:r>
              <a:rPr sz="1600" dirty="0"/>
              <a:t> </a:t>
            </a:r>
            <a:r>
              <a:rPr sz="1600" dirty="0" err="1"/>
              <a:t>выполненных</a:t>
            </a:r>
            <a:r>
              <a:rPr sz="1600" dirty="0"/>
              <a:t> </a:t>
            </a:r>
            <a:r>
              <a:rPr sz="1600" dirty="0" err="1"/>
              <a:t>работ</a:t>
            </a:r>
            <a:r>
              <a:rPr sz="1600" dirty="0"/>
              <a:t>.    </a:t>
            </a:r>
          </a:p>
          <a:p>
            <a:pPr indent="271463" algn="just">
              <a:defRPr sz="3200" b="1">
                <a:latin typeface="Times New Roman" panose="02020603050405020304"/>
                <a:ea typeface="Times New Roman" panose="02020603050405020304"/>
                <a:cs typeface="Times New Roman" panose="02020603050405020304"/>
                <a:sym typeface="Times New Roman" panose="02020603050405020304"/>
              </a:defRPr>
            </a:pPr>
            <a:r>
              <a:rPr sz="1600" dirty="0" err="1"/>
              <a:t>Предоставление</a:t>
            </a:r>
            <a:r>
              <a:rPr sz="1600" dirty="0"/>
              <a:t> </a:t>
            </a:r>
            <a:r>
              <a:rPr sz="1600" dirty="0" err="1"/>
              <a:t>обществом</a:t>
            </a:r>
            <a:r>
              <a:rPr sz="1600" dirty="0"/>
              <a:t> </a:t>
            </a:r>
            <a:r>
              <a:rPr sz="1600" dirty="0" err="1"/>
              <a:t>недостоверных</a:t>
            </a:r>
            <a:r>
              <a:rPr sz="1600" dirty="0"/>
              <a:t> </a:t>
            </a:r>
            <a:r>
              <a:rPr sz="1600" dirty="0" err="1"/>
              <a:t>сведений</a:t>
            </a:r>
            <a:r>
              <a:rPr sz="1600" dirty="0"/>
              <a:t> </a:t>
            </a:r>
            <a:r>
              <a:rPr sz="1600" dirty="0" err="1"/>
              <a:t>для</a:t>
            </a:r>
            <a:r>
              <a:rPr sz="1600" dirty="0"/>
              <a:t> </a:t>
            </a:r>
            <a:r>
              <a:rPr sz="1600" dirty="0" err="1"/>
              <a:t>участия</a:t>
            </a:r>
            <a:r>
              <a:rPr sz="1600" dirty="0"/>
              <a:t> в </a:t>
            </a:r>
            <a:r>
              <a:rPr sz="1600" dirty="0" err="1"/>
              <a:t>конкурсе</a:t>
            </a:r>
            <a:r>
              <a:rPr sz="1600" dirty="0"/>
              <a:t> </a:t>
            </a:r>
            <a:r>
              <a:rPr sz="1600" dirty="0" err="1"/>
              <a:t>является</a:t>
            </a:r>
            <a:r>
              <a:rPr sz="1600" dirty="0"/>
              <a:t> </a:t>
            </a:r>
            <a:r>
              <a:rPr sz="1600" dirty="0" err="1"/>
              <a:t>существенным</a:t>
            </a:r>
            <a:r>
              <a:rPr sz="1600" dirty="0"/>
              <a:t> </a:t>
            </a:r>
            <a:r>
              <a:rPr sz="1600" dirty="0" err="1"/>
              <a:t>нарушением</a:t>
            </a:r>
            <a:r>
              <a:rPr sz="1600" dirty="0"/>
              <a:t>.</a:t>
            </a:r>
          </a:p>
          <a:p>
            <a:pPr indent="271463" algn="just">
              <a:defRPr sz="3200">
                <a:latin typeface="Times New Roman" panose="02020603050405020304"/>
                <a:ea typeface="Times New Roman" panose="02020603050405020304"/>
                <a:cs typeface="Times New Roman" panose="02020603050405020304"/>
                <a:sym typeface="Times New Roman" panose="02020603050405020304"/>
              </a:defRPr>
            </a:pPr>
            <a:r>
              <a:rPr sz="1600" dirty="0" err="1"/>
              <a:t>Доказательства</a:t>
            </a:r>
            <a:r>
              <a:rPr sz="1600" dirty="0"/>
              <a:t> </a:t>
            </a:r>
            <a:r>
              <a:rPr sz="1600" dirty="0" err="1"/>
              <a:t>выполнения</a:t>
            </a:r>
            <a:r>
              <a:rPr sz="1600" dirty="0"/>
              <a:t> </a:t>
            </a:r>
            <a:r>
              <a:rPr sz="1600" dirty="0" err="1"/>
              <a:t>тех</a:t>
            </a:r>
            <a:r>
              <a:rPr sz="1600" dirty="0"/>
              <a:t> </a:t>
            </a:r>
            <a:r>
              <a:rPr sz="1600" dirty="0" err="1"/>
              <a:t>работ</a:t>
            </a:r>
            <a:r>
              <a:rPr sz="1600" dirty="0"/>
              <a:t>, </a:t>
            </a:r>
            <a:r>
              <a:rPr sz="1600" dirty="0" err="1"/>
              <a:t>которые</a:t>
            </a:r>
            <a:r>
              <a:rPr sz="1600" dirty="0"/>
              <a:t> </a:t>
            </a:r>
            <a:r>
              <a:rPr sz="1600" dirty="0" err="1"/>
              <a:t>были</a:t>
            </a:r>
            <a:r>
              <a:rPr sz="1600" dirty="0"/>
              <a:t> </a:t>
            </a:r>
            <a:r>
              <a:rPr sz="1600" dirty="0" err="1"/>
              <a:t>зафиксированы</a:t>
            </a:r>
            <a:r>
              <a:rPr sz="1600" dirty="0"/>
              <a:t> в </a:t>
            </a:r>
            <a:r>
              <a:rPr sz="1600" dirty="0" err="1"/>
              <a:t>представленном</a:t>
            </a:r>
            <a:r>
              <a:rPr sz="1600" dirty="0"/>
              <a:t> </a:t>
            </a:r>
            <a:r>
              <a:rPr sz="1600" dirty="0" err="1"/>
              <a:t>обществом</a:t>
            </a:r>
            <a:r>
              <a:rPr sz="1600" dirty="0"/>
              <a:t> </a:t>
            </a:r>
            <a:r>
              <a:rPr sz="1600" dirty="0" err="1"/>
              <a:t>при</a:t>
            </a:r>
            <a:r>
              <a:rPr sz="1600" dirty="0"/>
              <a:t> </a:t>
            </a:r>
            <a:r>
              <a:rPr sz="1600" dirty="0" err="1"/>
              <a:t>подаче</a:t>
            </a:r>
            <a:r>
              <a:rPr sz="1600" dirty="0"/>
              <a:t> </a:t>
            </a:r>
            <a:r>
              <a:rPr sz="1600" dirty="0" err="1"/>
              <a:t>заявке</a:t>
            </a:r>
            <a:r>
              <a:rPr sz="1600" dirty="0"/>
              <a:t> </a:t>
            </a:r>
            <a:r>
              <a:rPr sz="1600" dirty="0" err="1"/>
              <a:t>договоре</a:t>
            </a:r>
            <a:r>
              <a:rPr sz="1600" dirty="0"/>
              <a:t>, </a:t>
            </a:r>
            <a:r>
              <a:rPr sz="1600" dirty="0" err="1"/>
              <a:t>не</a:t>
            </a:r>
            <a:r>
              <a:rPr sz="1600" dirty="0"/>
              <a:t> </a:t>
            </a:r>
            <a:r>
              <a:rPr sz="1600" dirty="0" err="1"/>
              <a:t>представлены</a:t>
            </a:r>
            <a:r>
              <a:rPr sz="1600" dirty="0"/>
              <a:t>.</a:t>
            </a:r>
          </a:p>
          <a:p>
            <a:pPr indent="271463" algn="just">
              <a:defRPr sz="3200">
                <a:latin typeface="Times New Roman" panose="02020603050405020304"/>
                <a:ea typeface="Times New Roman" panose="02020603050405020304"/>
                <a:cs typeface="Times New Roman" panose="02020603050405020304"/>
                <a:sym typeface="Times New Roman" panose="02020603050405020304"/>
              </a:defRPr>
            </a:pPr>
            <a:r>
              <a:rPr sz="1600" dirty="0" err="1"/>
              <a:t>Судами</a:t>
            </a:r>
            <a:r>
              <a:rPr sz="1600" dirty="0"/>
              <a:t> </a:t>
            </a:r>
            <a:r>
              <a:rPr sz="1600" dirty="0" err="1"/>
              <a:t>дана</a:t>
            </a:r>
            <a:r>
              <a:rPr sz="1600" dirty="0"/>
              <a:t> </a:t>
            </a:r>
            <a:r>
              <a:rPr sz="1600" dirty="0" err="1"/>
              <a:t>надлежащая</a:t>
            </a:r>
            <a:r>
              <a:rPr sz="1600" dirty="0"/>
              <a:t> </a:t>
            </a:r>
            <a:r>
              <a:rPr sz="1600" dirty="0" err="1"/>
              <a:t>оценка</a:t>
            </a:r>
            <a:r>
              <a:rPr sz="1600" dirty="0"/>
              <a:t> по </a:t>
            </a:r>
            <a:r>
              <a:rPr sz="1600" dirty="0" err="1"/>
              <a:t>выявленному</a:t>
            </a:r>
            <a:r>
              <a:rPr sz="1600" dirty="0"/>
              <a:t> </a:t>
            </a:r>
            <a:r>
              <a:rPr sz="1600" dirty="0" err="1"/>
              <a:t>на</a:t>
            </a:r>
            <a:r>
              <a:rPr sz="1600" dirty="0"/>
              <a:t> </a:t>
            </a:r>
            <a:r>
              <a:rPr sz="1600" dirty="0" err="1"/>
              <a:t>заседании</a:t>
            </a:r>
            <a:r>
              <a:rPr sz="1600" dirty="0"/>
              <a:t> </a:t>
            </a:r>
            <a:r>
              <a:rPr sz="1600" dirty="0" err="1"/>
              <a:t>комиссии</a:t>
            </a:r>
            <a:r>
              <a:rPr sz="1600" dirty="0"/>
              <a:t> </a:t>
            </a:r>
            <a:r>
              <a:rPr sz="1600" dirty="0" err="1"/>
              <a:t>нарушению</a:t>
            </a:r>
            <a:r>
              <a:rPr sz="1600" dirty="0"/>
              <a:t>, а </a:t>
            </a:r>
            <a:r>
              <a:rPr sz="1600" dirty="0" err="1"/>
              <a:t>также</a:t>
            </a:r>
            <a:r>
              <a:rPr sz="1600" dirty="0"/>
              <a:t> </a:t>
            </a:r>
            <a:r>
              <a:rPr sz="1600" dirty="0" err="1"/>
              <a:t>указано</a:t>
            </a:r>
            <a:r>
              <a:rPr sz="1600" dirty="0"/>
              <a:t> </a:t>
            </a:r>
            <a:r>
              <a:rPr sz="1600" dirty="0" err="1"/>
              <a:t>на</a:t>
            </a:r>
            <a:r>
              <a:rPr sz="1600" dirty="0"/>
              <a:t> </a:t>
            </a:r>
            <a:r>
              <a:rPr sz="1600" dirty="0" err="1"/>
              <a:t>соблюдение</a:t>
            </a:r>
            <a:r>
              <a:rPr sz="1600" dirty="0"/>
              <a:t> </a:t>
            </a:r>
            <a:r>
              <a:rPr sz="1600" dirty="0" err="1"/>
              <a:t>антимонопольным</a:t>
            </a:r>
            <a:r>
              <a:rPr sz="1600" dirty="0"/>
              <a:t> </a:t>
            </a:r>
            <a:r>
              <a:rPr sz="1600" dirty="0" err="1"/>
              <a:t>органом</a:t>
            </a:r>
            <a:r>
              <a:rPr sz="1600" dirty="0"/>
              <a:t> </a:t>
            </a:r>
            <a:r>
              <a:rPr sz="1600" dirty="0" err="1"/>
              <a:t>порядка</a:t>
            </a:r>
            <a:r>
              <a:rPr sz="1600" dirty="0"/>
              <a:t> </a:t>
            </a:r>
            <a:r>
              <a:rPr sz="1600" dirty="0" err="1"/>
              <a:t>проведения</a:t>
            </a:r>
            <a:r>
              <a:rPr sz="1600" dirty="0"/>
              <a:t> </a:t>
            </a:r>
            <a:r>
              <a:rPr sz="1600" dirty="0" err="1"/>
              <a:t>проверки</a:t>
            </a:r>
            <a:r>
              <a:rPr sz="1600" dirty="0"/>
              <a:t> и </a:t>
            </a:r>
            <a:r>
              <a:rPr sz="1600" dirty="0" err="1"/>
              <a:t>вынесении</a:t>
            </a:r>
            <a:r>
              <a:rPr sz="1600" dirty="0"/>
              <a:t> </a:t>
            </a:r>
            <a:r>
              <a:rPr sz="1600" dirty="0" err="1"/>
              <a:t>оспариваемого</a:t>
            </a:r>
            <a:r>
              <a:rPr sz="1600" dirty="0"/>
              <a:t> </a:t>
            </a:r>
            <a:r>
              <a:rPr sz="1600" dirty="0" err="1"/>
              <a:t>решения</a:t>
            </a:r>
            <a:r>
              <a:rPr sz="1600" dirty="0"/>
              <a:t>».</a:t>
            </a:r>
          </a:p>
        </p:txBody>
      </p:sp>
      <p:sp>
        <p:nvSpPr>
          <p:cNvPr id="297" name="TextBox 13"/>
          <p:cNvSpPr txBox="1"/>
          <p:nvPr/>
        </p:nvSpPr>
        <p:spPr>
          <a:xfrm>
            <a:off x="365099" y="801555"/>
            <a:ext cx="5612449" cy="307777"/>
          </a:xfrm>
          <a:prstGeom prst="rect">
            <a:avLst/>
          </a:prstGeom>
          <a:ln w="12700">
            <a:solidFill>
              <a:srgbClr val="007286"/>
            </a:solidFill>
          </a:ln>
        </p:spPr>
        <p:txBody>
          <a:bodyPr tIns="45720" bIns="45720">
            <a:spAutoFit/>
          </a:bodyPr>
          <a:lstStyle>
            <a:lvl1pPr algn="ctr" defTabSz="1828800">
              <a:lnSpc>
                <a:spcPct val="100000"/>
              </a:lnSpc>
              <a:spcBef>
                <a:spcPts val="0"/>
              </a:spcBef>
              <a:defRPr sz="2800" b="1">
                <a:latin typeface="Times New Roman" panose="02020603050405020304"/>
                <a:ea typeface="Times New Roman" panose="02020603050405020304"/>
                <a:cs typeface="Times New Roman" panose="02020603050405020304"/>
                <a:sym typeface="Times New Roman" panose="02020603050405020304"/>
              </a:defRPr>
            </a:lvl1pPr>
          </a:lstStyle>
          <a:p>
            <a:r>
              <a:rPr sz="1400"/>
              <a:t>Статья 95 Закона № 44-ФЗ  </a:t>
            </a:r>
          </a:p>
        </p:txBody>
      </p:sp>
      <p:grpSp>
        <p:nvGrpSpPr>
          <p:cNvPr id="301" name="Выгнутая вниз стрелка 4"/>
          <p:cNvGrpSpPr/>
          <p:nvPr/>
        </p:nvGrpSpPr>
        <p:grpSpPr>
          <a:xfrm>
            <a:off x="2563247" y="6026162"/>
            <a:ext cx="1201199" cy="731637"/>
            <a:chOff x="0" y="0"/>
            <a:chExt cx="2402396" cy="1463272"/>
          </a:xfrm>
        </p:grpSpPr>
        <p:sp>
          <p:nvSpPr>
            <p:cNvPr id="298" name="Фигура"/>
            <p:cNvSpPr/>
            <p:nvPr/>
          </p:nvSpPr>
          <p:spPr>
            <a:xfrm>
              <a:off x="0" y="0"/>
              <a:ext cx="2402397" cy="1463273"/>
            </a:xfrm>
            <a:custGeom>
              <a:avLst/>
              <a:gdLst/>
              <a:ahLst/>
              <a:cxnLst>
                <a:cxn ang="0">
                  <a:pos x="wd2" y="hd2"/>
                </a:cxn>
                <a:cxn ang="5400000">
                  <a:pos x="wd2" y="hd2"/>
                </a:cxn>
                <a:cxn ang="10800000">
                  <a:pos x="wd2" y="hd2"/>
                </a:cxn>
                <a:cxn ang="16200000">
                  <a:pos x="wd2" y="hd2"/>
                </a:cxn>
              </a:cxnLst>
              <a:rect l="0" t="0" r="r" b="b"/>
              <a:pathLst>
                <a:path w="21600" h="19931" extrusionOk="0">
                  <a:moveTo>
                    <a:pt x="18580" y="0"/>
                  </a:moveTo>
                  <a:lnTo>
                    <a:pt x="21600" y="4982"/>
                  </a:lnTo>
                  <a:lnTo>
                    <a:pt x="19956" y="4982"/>
                  </a:lnTo>
                  <a:cubicBezTo>
                    <a:pt x="18834" y="15210"/>
                    <a:pt x="14515" y="21600"/>
                    <a:pt x="10112" y="19549"/>
                  </a:cubicBezTo>
                  <a:lnTo>
                    <a:pt x="10112" y="19549"/>
                  </a:lnTo>
                  <a:cubicBezTo>
                    <a:pt x="13305" y="18062"/>
                    <a:pt x="15853" y="12399"/>
                    <a:pt x="16667" y="4982"/>
                  </a:cubicBezTo>
                  <a:lnTo>
                    <a:pt x="15023" y="4982"/>
                  </a:lnTo>
                  <a:close/>
                  <a:moveTo>
                    <a:pt x="8468" y="19928"/>
                  </a:moveTo>
                  <a:cubicBezTo>
                    <a:pt x="3791" y="19928"/>
                    <a:pt x="0" y="11006"/>
                    <a:pt x="0" y="0"/>
                  </a:cubicBezTo>
                  <a:lnTo>
                    <a:pt x="3289" y="0"/>
                  </a:lnTo>
                  <a:cubicBezTo>
                    <a:pt x="3289" y="11006"/>
                    <a:pt x="7080" y="19928"/>
                    <a:pt x="11757" y="19928"/>
                  </a:cubicBezTo>
                  <a:close/>
                </a:path>
              </a:pathLst>
            </a:custGeom>
            <a:solidFill>
              <a:srgbClr val="5B9BD5"/>
            </a:solidFill>
            <a:ln w="12700" cap="flat">
              <a:noFill/>
              <a:miter lim="400000"/>
            </a:ln>
            <a:effectLst/>
          </p:spPr>
          <p:txBody>
            <a:bodyPr wrap="square" lIns="45720" tIns="45720" rIns="45720" bIns="45720" numCol="1" anchor="ctr">
              <a:noAutofit/>
            </a:bodyPr>
            <a:lstStyle/>
            <a:p>
              <a:pPr algn="ctr">
                <a:defRPr sz="3600">
                  <a:latin typeface="Calibri" panose="020F0502020204030204"/>
                  <a:ea typeface="Calibri" panose="020F0502020204030204"/>
                  <a:cs typeface="Calibri" panose="020F0502020204030204"/>
                  <a:sym typeface="Calibri" panose="020F0502020204030204"/>
                </a:defRPr>
              </a:pPr>
              <a:endParaRPr/>
            </a:p>
          </p:txBody>
        </p:sp>
        <p:sp>
          <p:nvSpPr>
            <p:cNvPr id="299" name="Фигура"/>
            <p:cNvSpPr/>
            <p:nvPr/>
          </p:nvSpPr>
          <p:spPr>
            <a:xfrm>
              <a:off x="0" y="0"/>
              <a:ext cx="1307592" cy="1463041"/>
            </a:xfrm>
            <a:custGeom>
              <a:avLst/>
              <a:gdLst/>
              <a:ahLst/>
              <a:cxnLst>
                <a:cxn ang="0">
                  <a:pos x="wd2" y="hd2"/>
                </a:cxn>
                <a:cxn ang="5400000">
                  <a:pos x="wd2" y="hd2"/>
                </a:cxn>
                <a:cxn ang="10800000">
                  <a:pos x="wd2" y="hd2"/>
                </a:cxn>
                <a:cxn ang="16200000">
                  <a:pos x="wd2" y="hd2"/>
                </a:cxn>
              </a:cxnLst>
              <a:rect l="0" t="0" r="r" b="b"/>
              <a:pathLst>
                <a:path w="21600" h="21600" extrusionOk="0">
                  <a:moveTo>
                    <a:pt x="15558" y="21600"/>
                  </a:moveTo>
                  <a:cubicBezTo>
                    <a:pt x="6966" y="21600"/>
                    <a:pt x="0" y="11929"/>
                    <a:pt x="0" y="0"/>
                  </a:cubicBezTo>
                  <a:lnTo>
                    <a:pt x="6042" y="0"/>
                  </a:lnTo>
                  <a:cubicBezTo>
                    <a:pt x="6042" y="11929"/>
                    <a:pt x="13008" y="21600"/>
                    <a:pt x="21600" y="21600"/>
                  </a:cubicBezTo>
                  <a:close/>
                </a:path>
              </a:pathLst>
            </a:custGeom>
            <a:solidFill>
              <a:srgbClr val="000000">
                <a:alpha val="20000"/>
              </a:srgbClr>
            </a:solidFill>
            <a:ln w="12700" cap="flat">
              <a:noFill/>
              <a:miter lim="400000"/>
            </a:ln>
            <a:effectLst/>
          </p:spPr>
          <p:txBody>
            <a:bodyPr wrap="square" lIns="45720" tIns="45720" rIns="45720" bIns="45720" numCol="1" anchor="ctr">
              <a:noAutofit/>
            </a:bodyPr>
            <a:lstStyle/>
            <a:p>
              <a:pPr algn="ctr">
                <a:defRPr sz="3600">
                  <a:latin typeface="Calibri" panose="020F0502020204030204"/>
                  <a:ea typeface="Calibri" panose="020F0502020204030204"/>
                  <a:cs typeface="Calibri" panose="020F0502020204030204"/>
                  <a:sym typeface="Calibri" panose="020F0502020204030204"/>
                </a:defRPr>
              </a:pPr>
              <a:endParaRPr/>
            </a:p>
          </p:txBody>
        </p:sp>
        <p:sp>
          <p:nvSpPr>
            <p:cNvPr id="300" name="Линия"/>
            <p:cNvSpPr/>
            <p:nvPr/>
          </p:nvSpPr>
          <p:spPr>
            <a:xfrm>
              <a:off x="0" y="0"/>
              <a:ext cx="2402397" cy="1463041"/>
            </a:xfrm>
            <a:custGeom>
              <a:avLst/>
              <a:gdLst/>
              <a:ahLst/>
              <a:cxnLst>
                <a:cxn ang="0">
                  <a:pos x="wd2" y="hd2"/>
                </a:cxn>
                <a:cxn ang="5400000">
                  <a:pos x="wd2" y="hd2"/>
                </a:cxn>
                <a:cxn ang="10800000">
                  <a:pos x="wd2" y="hd2"/>
                </a:cxn>
                <a:cxn ang="16200000">
                  <a:pos x="wd2" y="hd2"/>
                </a:cxn>
              </a:cxnLst>
              <a:rect l="0" t="0" r="r" b="b"/>
              <a:pathLst>
                <a:path w="21600" h="21600" extrusionOk="0">
                  <a:moveTo>
                    <a:pt x="10112" y="21189"/>
                  </a:moveTo>
                  <a:lnTo>
                    <a:pt x="10112" y="21189"/>
                  </a:lnTo>
                  <a:cubicBezTo>
                    <a:pt x="13305" y="19577"/>
                    <a:pt x="15853" y="13439"/>
                    <a:pt x="16667" y="5400"/>
                  </a:cubicBezTo>
                  <a:lnTo>
                    <a:pt x="15023" y="5400"/>
                  </a:lnTo>
                  <a:lnTo>
                    <a:pt x="18580" y="0"/>
                  </a:lnTo>
                  <a:lnTo>
                    <a:pt x="21600" y="5400"/>
                  </a:lnTo>
                  <a:lnTo>
                    <a:pt x="19956" y="5400"/>
                  </a:lnTo>
                  <a:cubicBezTo>
                    <a:pt x="18990" y="14937"/>
                    <a:pt x="15618" y="21600"/>
                    <a:pt x="11757" y="21600"/>
                  </a:cubicBezTo>
                  <a:lnTo>
                    <a:pt x="8468" y="21600"/>
                  </a:lnTo>
                  <a:cubicBezTo>
                    <a:pt x="3791" y="21600"/>
                    <a:pt x="0" y="11929"/>
                    <a:pt x="0" y="0"/>
                  </a:cubicBezTo>
                  <a:lnTo>
                    <a:pt x="3289" y="0"/>
                  </a:lnTo>
                  <a:cubicBezTo>
                    <a:pt x="3289" y="11929"/>
                    <a:pt x="7080" y="21600"/>
                    <a:pt x="11757" y="21600"/>
                  </a:cubicBezTo>
                </a:path>
              </a:pathLst>
            </a:custGeom>
            <a:noFill/>
            <a:ln w="25400" cap="flat">
              <a:solidFill>
                <a:srgbClr val="42719B"/>
              </a:solidFill>
              <a:prstDash val="solid"/>
              <a:miter lim="800000"/>
            </a:ln>
            <a:effectLst/>
          </p:spPr>
          <p:txBody>
            <a:bodyPr wrap="square" lIns="45720" tIns="45720" rIns="45720" bIns="45720" numCol="1" anchor="ctr">
              <a:noAutofit/>
            </a:bodyPr>
            <a:lstStyle/>
            <a:p>
              <a:pPr algn="ctr">
                <a:defRPr sz="3600">
                  <a:latin typeface="Calibri" panose="020F0502020204030204"/>
                  <a:ea typeface="Calibri" panose="020F0502020204030204"/>
                  <a:cs typeface="Calibri" panose="020F0502020204030204"/>
                  <a:sym typeface="Calibri" panose="020F0502020204030204"/>
                </a:defRPr>
              </a:pPr>
              <a:endParaRPr/>
            </a:p>
          </p:txBody>
        </p:sp>
      </p:grpSp>
      <p:sp>
        <p:nvSpPr>
          <p:cNvPr id="302" name="TextBox 19"/>
          <p:cNvSpPr txBox="1"/>
          <p:nvPr/>
        </p:nvSpPr>
        <p:spPr>
          <a:xfrm>
            <a:off x="7296625" y="770662"/>
            <a:ext cx="4424749" cy="307777"/>
          </a:xfrm>
          <a:prstGeom prst="rect">
            <a:avLst/>
          </a:prstGeom>
          <a:ln w="12700">
            <a:solidFill>
              <a:srgbClr val="007286"/>
            </a:solidFill>
          </a:ln>
        </p:spPr>
        <p:txBody>
          <a:bodyPr tIns="45720" bIns="45720">
            <a:spAutoFit/>
          </a:bodyPr>
          <a:lstStyle>
            <a:lvl1pPr algn="ctr" defTabSz="1828800">
              <a:lnSpc>
                <a:spcPct val="100000"/>
              </a:lnSpc>
              <a:spcBef>
                <a:spcPts val="0"/>
              </a:spcBef>
              <a:defRPr sz="2800" b="1">
                <a:latin typeface="Times New Roman" panose="02020603050405020304"/>
                <a:ea typeface="Times New Roman" panose="02020603050405020304"/>
                <a:cs typeface="Times New Roman" panose="02020603050405020304"/>
                <a:sym typeface="Times New Roman" panose="02020603050405020304"/>
              </a:defRPr>
            </a:lvl1pPr>
          </a:lstStyle>
          <a:p>
            <a:r>
              <a:rPr sz="1400"/>
              <a:t>Постановление АС МО от 24.11.2023 № А40-81279/23</a:t>
            </a:r>
          </a:p>
        </p:txBody>
      </p:sp>
      <p:pic>
        <p:nvPicPr>
          <p:cNvPr id="303" name="Рисунок 15" descr="Рисунок 15"/>
          <p:cNvPicPr>
            <a:picLocks noChangeAspect="1"/>
          </p:cNvPicPr>
          <p:nvPr/>
        </p:nvPicPr>
        <p:blipFill>
          <a:blip r:embed="rId2"/>
          <a:stretch>
            <a:fillRect/>
          </a:stretch>
        </p:blipFill>
        <p:spPr>
          <a:xfrm>
            <a:off x="41397" y="0"/>
            <a:ext cx="5568620" cy="6921421"/>
          </a:xfrm>
          <a:prstGeom prst="rect">
            <a:avLst/>
          </a:prstGeom>
          <a:ln w="12700">
            <a:miter lim="400000"/>
            <a:headEnd/>
            <a:tailEnd/>
          </a:ln>
        </p:spPr>
      </p:pic>
      <p:sp>
        <p:nvSpPr>
          <p:cNvPr id="304" name="TextBox 16"/>
          <p:cNvSpPr txBox="1"/>
          <p:nvPr/>
        </p:nvSpPr>
        <p:spPr>
          <a:xfrm>
            <a:off x="-55865" y="-52425"/>
            <a:ext cx="12100561" cy="846386"/>
          </a:xfrm>
          <a:prstGeom prst="rect">
            <a:avLst/>
          </a:prstGeom>
          <a:ln w="12700">
            <a:miter lim="400000"/>
          </a:ln>
        </p:spPr>
        <p:txBody>
          <a:bodyPr tIns="45720" bIns="45720">
            <a:spAutoFit/>
          </a:bodyPr>
          <a:lstStyle/>
          <a:p>
            <a:pPr algn="ctr">
              <a:defRPr sz="4000" b="1">
                <a:solidFill>
                  <a:srgbClr val="055967"/>
                </a:solidFill>
                <a:effectLst>
                  <a:outerShdw blurRad="38100" dist="38100" dir="2700000" rotWithShape="0">
                    <a:srgbClr val="000000">
                      <a:alpha val="43137"/>
                    </a:srgbClr>
                  </a:outerShdw>
                </a:effectLst>
                <a:latin typeface="Times New Roman" panose="02020603050405020304"/>
                <a:ea typeface="Times New Roman" panose="02020603050405020304"/>
                <a:cs typeface="Times New Roman" panose="02020603050405020304"/>
                <a:sym typeface="Times New Roman" panose="02020603050405020304"/>
              </a:defRPr>
            </a:pPr>
            <a:r>
              <a:rPr sz="2000" dirty="0" err="1">
                <a:solidFill>
                  <a:schemeClr val="tx1">
                    <a:lumMod val="75000"/>
                    <a:lumOff val="25000"/>
                  </a:schemeClr>
                </a:solidFill>
              </a:rPr>
              <a:t>Представление</a:t>
            </a:r>
            <a:r>
              <a:rPr sz="2000" dirty="0">
                <a:solidFill>
                  <a:schemeClr val="tx1">
                    <a:lumMod val="75000"/>
                    <a:lumOff val="25000"/>
                  </a:schemeClr>
                </a:solidFill>
              </a:rPr>
              <a:t> </a:t>
            </a:r>
            <a:r>
              <a:rPr sz="2000" dirty="0" err="1">
                <a:solidFill>
                  <a:schemeClr val="tx1">
                    <a:lumMod val="75000"/>
                    <a:lumOff val="25000"/>
                  </a:schemeClr>
                </a:solidFill>
              </a:rPr>
              <a:t>недостоверных</a:t>
            </a:r>
            <a:r>
              <a:rPr sz="2000" dirty="0">
                <a:solidFill>
                  <a:schemeClr val="tx1">
                    <a:lumMod val="75000"/>
                    <a:lumOff val="25000"/>
                  </a:schemeClr>
                </a:solidFill>
              </a:rPr>
              <a:t> </a:t>
            </a:r>
            <a:r>
              <a:rPr sz="2000" dirty="0" err="1">
                <a:solidFill>
                  <a:schemeClr val="tx1">
                    <a:lumMod val="75000"/>
                    <a:lumOff val="25000"/>
                  </a:schemeClr>
                </a:solidFill>
              </a:rPr>
              <a:t>сведений</a:t>
            </a:r>
            <a:r>
              <a:rPr sz="2000" dirty="0">
                <a:solidFill>
                  <a:schemeClr val="tx1">
                    <a:lumMod val="75000"/>
                    <a:lumOff val="25000"/>
                  </a:schemeClr>
                </a:solidFill>
              </a:rPr>
              <a:t> в </a:t>
            </a:r>
            <a:r>
              <a:rPr sz="2000" dirty="0" err="1">
                <a:solidFill>
                  <a:schemeClr val="tx1">
                    <a:lumMod val="75000"/>
                    <a:lumOff val="25000"/>
                  </a:schemeClr>
                </a:solidFill>
              </a:rPr>
              <a:t>составе</a:t>
            </a:r>
            <a:r>
              <a:rPr sz="2000" dirty="0">
                <a:solidFill>
                  <a:schemeClr val="tx1">
                    <a:lumMod val="75000"/>
                    <a:lumOff val="25000"/>
                  </a:schemeClr>
                </a:solidFill>
              </a:rPr>
              <a:t> </a:t>
            </a:r>
            <a:r>
              <a:rPr sz="2000" dirty="0" err="1">
                <a:solidFill>
                  <a:schemeClr val="tx1">
                    <a:lumMod val="75000"/>
                    <a:lumOff val="25000"/>
                  </a:schemeClr>
                </a:solidFill>
              </a:rPr>
              <a:t>заявки</a:t>
            </a:r>
            <a:r>
              <a:rPr sz="2000" dirty="0">
                <a:solidFill>
                  <a:schemeClr val="tx1">
                    <a:lumMod val="75000"/>
                    <a:lumOff val="25000"/>
                  </a:schemeClr>
                </a:solidFill>
              </a:rPr>
              <a:t> </a:t>
            </a:r>
            <a:r>
              <a:rPr sz="2000" dirty="0" err="1">
                <a:solidFill>
                  <a:schemeClr val="tx1">
                    <a:lumMod val="75000"/>
                    <a:lumOff val="25000"/>
                  </a:schemeClr>
                </a:solidFill>
              </a:rPr>
              <a:t>для</a:t>
            </a:r>
            <a:r>
              <a:rPr sz="2000" dirty="0">
                <a:solidFill>
                  <a:schemeClr val="tx1">
                    <a:lumMod val="75000"/>
                    <a:lumOff val="25000"/>
                  </a:schemeClr>
                </a:solidFill>
              </a:rPr>
              <a:t> </a:t>
            </a:r>
            <a:r>
              <a:rPr sz="2000" dirty="0" err="1">
                <a:solidFill>
                  <a:schemeClr val="tx1">
                    <a:lumMod val="75000"/>
                    <a:lumOff val="25000"/>
                  </a:schemeClr>
                </a:solidFill>
              </a:rPr>
              <a:t>участия</a:t>
            </a:r>
            <a:r>
              <a:rPr sz="2000" dirty="0">
                <a:solidFill>
                  <a:schemeClr val="tx1">
                    <a:lumMod val="75000"/>
                    <a:lumOff val="25000"/>
                  </a:schemeClr>
                </a:solidFill>
              </a:rPr>
              <a:t> в </a:t>
            </a:r>
            <a:r>
              <a:rPr sz="2000" dirty="0" err="1">
                <a:solidFill>
                  <a:schemeClr val="tx1">
                    <a:lumMod val="75000"/>
                    <a:lumOff val="25000"/>
                  </a:schemeClr>
                </a:solidFill>
              </a:rPr>
              <a:t>закупке</a:t>
            </a:r>
            <a:r>
              <a:rPr sz="2000" dirty="0">
                <a:solidFill>
                  <a:schemeClr val="tx1">
                    <a:lumMod val="75000"/>
                    <a:lumOff val="25000"/>
                  </a:schemeClr>
                </a:solidFill>
              </a:rPr>
              <a:t> в </a:t>
            </a:r>
            <a:r>
              <a:rPr sz="2000" dirty="0" err="1">
                <a:solidFill>
                  <a:schemeClr val="tx1">
                    <a:lumMod val="75000"/>
                    <a:lumOff val="25000"/>
                  </a:schemeClr>
                </a:solidFill>
              </a:rPr>
              <a:t>последующем</a:t>
            </a:r>
            <a:r>
              <a:rPr sz="2000" dirty="0">
                <a:solidFill>
                  <a:schemeClr val="tx1">
                    <a:lumMod val="75000"/>
                    <a:lumOff val="25000"/>
                  </a:schemeClr>
                </a:solidFill>
              </a:rPr>
              <a:t> </a:t>
            </a:r>
            <a:r>
              <a:rPr sz="2000" dirty="0" err="1">
                <a:solidFill>
                  <a:schemeClr val="tx1">
                    <a:lumMod val="75000"/>
                    <a:lumOff val="25000"/>
                  </a:schemeClr>
                </a:solidFill>
              </a:rPr>
              <a:t>является</a:t>
            </a:r>
            <a:r>
              <a:rPr sz="2000" dirty="0">
                <a:solidFill>
                  <a:schemeClr val="tx1">
                    <a:lumMod val="75000"/>
                    <a:lumOff val="25000"/>
                  </a:schemeClr>
                </a:solidFill>
              </a:rPr>
              <a:t> </a:t>
            </a:r>
            <a:r>
              <a:rPr sz="2000" dirty="0" err="1">
                <a:solidFill>
                  <a:schemeClr val="tx1">
                    <a:lumMod val="75000"/>
                    <a:lumOff val="25000"/>
                  </a:schemeClr>
                </a:solidFill>
              </a:rPr>
              <a:t>существенным</a:t>
            </a:r>
            <a:r>
              <a:rPr sz="2000" dirty="0">
                <a:solidFill>
                  <a:schemeClr val="tx1">
                    <a:lumMod val="75000"/>
                    <a:lumOff val="25000"/>
                  </a:schemeClr>
                </a:solidFill>
              </a:rPr>
              <a:t> </a:t>
            </a:r>
            <a:r>
              <a:rPr sz="2000" dirty="0" err="1">
                <a:solidFill>
                  <a:schemeClr val="tx1">
                    <a:lumMod val="75000"/>
                    <a:lumOff val="25000"/>
                  </a:schemeClr>
                </a:solidFill>
              </a:rPr>
              <a:t>нарушением</a:t>
            </a:r>
            <a:r>
              <a:rPr sz="2000" dirty="0">
                <a:solidFill>
                  <a:schemeClr val="tx1">
                    <a:lumMod val="75000"/>
                    <a:lumOff val="25000"/>
                  </a:schemeClr>
                </a:solidFill>
              </a:rPr>
              <a:t> </a:t>
            </a:r>
            <a:r>
              <a:rPr sz="2000" dirty="0" err="1">
                <a:solidFill>
                  <a:schemeClr val="tx1">
                    <a:lumMod val="75000"/>
                    <a:lumOff val="25000"/>
                  </a:schemeClr>
                </a:solidFill>
              </a:rPr>
              <a:t>условий</a:t>
            </a:r>
            <a:r>
              <a:rPr sz="2000" dirty="0">
                <a:solidFill>
                  <a:schemeClr val="tx1">
                    <a:lumMod val="75000"/>
                    <a:lumOff val="25000"/>
                  </a:schemeClr>
                </a:solidFill>
              </a:rPr>
              <a:t> </a:t>
            </a:r>
            <a:r>
              <a:rPr sz="2000" dirty="0" err="1">
                <a:solidFill>
                  <a:schemeClr val="tx1">
                    <a:lumMod val="75000"/>
                    <a:lumOff val="25000"/>
                  </a:schemeClr>
                </a:solidFill>
              </a:rPr>
              <a:t>исполнения</a:t>
            </a:r>
            <a:r>
              <a:rPr sz="2000" dirty="0">
                <a:solidFill>
                  <a:schemeClr val="tx1">
                    <a:lumMod val="75000"/>
                    <a:lumOff val="25000"/>
                  </a:schemeClr>
                </a:solidFill>
              </a:rPr>
              <a:t> </a:t>
            </a:r>
            <a:r>
              <a:rPr sz="2000" dirty="0" err="1">
                <a:solidFill>
                  <a:schemeClr val="tx1">
                    <a:lumMod val="75000"/>
                    <a:lumOff val="25000"/>
                  </a:schemeClr>
                </a:solidFill>
              </a:rPr>
              <a:t>контракта</a:t>
            </a:r>
            <a:r>
              <a:rPr sz="2000" dirty="0">
                <a:solidFill>
                  <a:schemeClr val="tx1">
                    <a:lumMod val="75000"/>
                    <a:lumOff val="25000"/>
                  </a:schemeClr>
                </a:solidFill>
              </a:rPr>
              <a:t> </a:t>
            </a:r>
          </a:p>
          <a:p>
            <a:pPr algn="ctr">
              <a:defRPr b="1">
                <a:solidFill>
                  <a:srgbClr val="055967"/>
                </a:solidFill>
                <a:effectLst>
                  <a:outerShdw blurRad="38100" dist="38100" dir="2700000" rotWithShape="0">
                    <a:srgbClr val="000000">
                      <a:alpha val="43137"/>
                    </a:srgbClr>
                  </a:outerShdw>
                </a:effectLst>
                <a:latin typeface="Times New Roman" panose="02020603050405020304"/>
                <a:ea typeface="Times New Roman" panose="02020603050405020304"/>
                <a:cs typeface="Times New Roman" panose="02020603050405020304"/>
                <a:sym typeface="Times New Roman" panose="02020603050405020304"/>
              </a:defRPr>
            </a:pPr>
            <a:endParaRPr sz="900" dirty="0"/>
          </a:p>
        </p:txBody>
      </p:sp>
      <p:sp>
        <p:nvSpPr>
          <p:cNvPr id="14" name="Shape 84"/>
          <p:cNvSpPr/>
          <p:nvPr/>
        </p:nvSpPr>
        <p:spPr>
          <a:xfrm>
            <a:off x="0" y="684547"/>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Tree>
    <p:extLst>
      <p:ext uri="{BB962C8B-B14F-4D97-AF65-F5344CB8AC3E}">
        <p14:creationId xmlns:p14="http://schemas.microsoft.com/office/powerpoint/2010/main" val="148399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5" name="Прямоугольник 4"/>
          <p:cNvSpPr/>
          <p:nvPr/>
        </p:nvSpPr>
        <p:spPr>
          <a:xfrm>
            <a:off x="537990" y="1079670"/>
            <a:ext cx="11116020" cy="5693866"/>
          </a:xfrm>
          <a:prstGeom prst="rect">
            <a:avLst/>
          </a:prstGeom>
        </p:spPr>
        <p:txBody>
          <a:bodyPr wrap="square">
            <a:spAutoFit/>
          </a:bodyPr>
          <a:lstStyle/>
          <a:p>
            <a:r>
              <a:rPr lang="ru-RU" sz="2400" b="1" dirty="0" smtClean="0"/>
              <a:t>	</a:t>
            </a:r>
            <a:r>
              <a:rPr lang="ru-RU" sz="2200" b="1" dirty="0" smtClean="0"/>
              <a:t>до </a:t>
            </a:r>
            <a:r>
              <a:rPr lang="ru-RU" sz="2200" b="1" dirty="0"/>
              <a:t>01.01.2026 </a:t>
            </a:r>
            <a:r>
              <a:rPr lang="ru-RU" sz="2200" dirty="0"/>
              <a:t>года 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 (часть 56 статьи 112 Закона №44-ФЗ). </a:t>
            </a:r>
            <a:endParaRPr lang="ru-RU" sz="2200" dirty="0" smtClean="0"/>
          </a:p>
          <a:p>
            <a:endParaRPr lang="ru-RU" sz="2200" dirty="0"/>
          </a:p>
          <a:p>
            <a:r>
              <a:rPr lang="ru-RU" sz="2200" b="1" dirty="0" smtClean="0"/>
              <a:t>	до </a:t>
            </a:r>
            <a:r>
              <a:rPr lang="ru-RU" sz="2200" b="1" dirty="0"/>
              <a:t>01.01.2026</a:t>
            </a:r>
            <a:r>
              <a:rPr lang="ru-RU" sz="2200" dirty="0"/>
              <a:t> года 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(часть 63.1 статьи 112 Закона №44-ФЗ). </a:t>
            </a:r>
            <a:endParaRPr lang="ru-RU" sz="2200" dirty="0" smtClean="0"/>
          </a:p>
          <a:p>
            <a:r>
              <a:rPr lang="ru-RU" sz="2200" dirty="0" smtClean="0"/>
              <a:t>	В </a:t>
            </a:r>
            <a:r>
              <a:rPr lang="ru-RU" sz="2200" dirty="0"/>
              <a:t>этом случае в контракте должны быть указаны раздельно: </a:t>
            </a:r>
            <a:endParaRPr lang="ru-RU" sz="2200" dirty="0"/>
          </a:p>
          <a:p>
            <a:r>
              <a:rPr lang="ru-RU" sz="2200" dirty="0"/>
              <a:t>1) стоимость работ по строительству, реконструкции и/или капитальному ремонту ОКС; </a:t>
            </a:r>
            <a:endParaRPr lang="ru-RU" sz="2200" dirty="0"/>
          </a:p>
          <a:p>
            <a:r>
              <a:rPr lang="ru-RU" sz="2200" dirty="0"/>
              <a:t>2) стоимость поставки предусмотренного проектной документацией ОКС оборудования, </a:t>
            </a:r>
            <a:endParaRPr lang="ru-RU" sz="2200" dirty="0"/>
          </a:p>
          <a:p>
            <a:r>
              <a:rPr lang="ru-RU" sz="2200" dirty="0"/>
              <a:t>необходимого для обеспечения эксплуатации такого ОКС.</a:t>
            </a:r>
            <a:endParaRPr lang="ru-RU" sz="2200" dirty="0" smtClean="0"/>
          </a:p>
          <a:p>
            <a:endParaRPr lang="ru-RU" dirty="0"/>
          </a:p>
          <a:p>
            <a:endParaRPr lang="ru-RU" dirty="0" smtClean="0"/>
          </a:p>
          <a:p>
            <a:pPr algn="r"/>
            <a:r>
              <a:rPr lang="ru-RU" i="1" dirty="0" smtClean="0"/>
              <a:t>Федеральный закон </a:t>
            </a:r>
            <a:r>
              <a:rPr lang="ru-RU" i="1" dirty="0"/>
              <a:t>от 26.12.2024 №494-ФЗ</a:t>
            </a:r>
          </a:p>
        </p:txBody>
      </p:sp>
      <p:sp>
        <p:nvSpPr>
          <p:cNvPr id="6" name="Прямоугольник 5"/>
          <p:cNvSpPr/>
          <p:nvPr/>
        </p:nvSpPr>
        <p:spPr>
          <a:xfrm>
            <a:off x="4162744" y="171950"/>
            <a:ext cx="3484352" cy="523220"/>
          </a:xfrm>
          <a:prstGeom prst="rect">
            <a:avLst/>
          </a:prstGeom>
        </p:spPr>
        <p:txBody>
          <a:bodyPr wrap="none">
            <a:spAutoFit/>
          </a:bodyPr>
          <a:lstStyle/>
          <a:p>
            <a:r>
              <a:rPr lang="ru-RU" sz="2800" b="1" dirty="0"/>
              <a:t>Закупки «под ключ» </a:t>
            </a:r>
          </a:p>
        </p:txBody>
      </p:sp>
    </p:spTree>
    <p:extLst>
      <p:ext uri="{BB962C8B-B14F-4D97-AF65-F5344CB8AC3E}">
        <p14:creationId xmlns:p14="http://schemas.microsoft.com/office/powerpoint/2010/main" val="50468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1983441"/>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11505" y="2149019"/>
            <a:ext cx="10768990" cy="4431983"/>
          </a:xfrm>
          <a:prstGeom prst="rect">
            <a:avLst/>
          </a:prstGeom>
        </p:spPr>
        <p:txBody>
          <a:bodyPr wrap="square">
            <a:spAutoFit/>
          </a:bodyPr>
          <a:lstStyle/>
          <a:p>
            <a:endParaRPr lang="ru-RU" dirty="0"/>
          </a:p>
          <a:p>
            <a:r>
              <a:rPr lang="ru-RU" sz="2400" dirty="0" smtClean="0"/>
              <a:t>	В </a:t>
            </a:r>
            <a:r>
              <a:rPr lang="ru-RU" sz="2400" dirty="0"/>
              <a:t>дополнение к случаям, предусмотренным частью 1 статьи 93 Закона о контрактной системе, заказчик </a:t>
            </a:r>
            <a:r>
              <a:rPr lang="ru-RU" sz="2400" b="1" dirty="0">
                <a:solidFill>
                  <a:srgbClr val="FF0000"/>
                </a:solidFill>
              </a:rPr>
              <a:t>вправе осуществлять закупку </a:t>
            </a:r>
            <a:r>
              <a:rPr lang="ru-RU" sz="2400" dirty="0"/>
              <a:t>товаров, работ, услуг для обеспечения федеральных нужд, нужд субъекта РФ, муниципальных нужд у единственного поставщика (подрядчика, исполнителя) </a:t>
            </a:r>
            <a:r>
              <a:rPr lang="ru-RU" sz="2400" b="1" dirty="0">
                <a:solidFill>
                  <a:srgbClr val="FF0000"/>
                </a:solidFill>
              </a:rPr>
              <a:t>на основании соответственно акта</a:t>
            </a:r>
            <a:r>
              <a:rPr lang="ru-RU" sz="2400" dirty="0"/>
              <a:t> Правительства Российской Федерации, акта высшего исполнительного органа субъекта Российской Федерации, муниципального правового акта местной администрации, изданными в соответствии с настоящим постановлением. </a:t>
            </a:r>
            <a:endParaRPr lang="ru-RU" sz="2400" dirty="0" smtClean="0"/>
          </a:p>
          <a:p>
            <a:endParaRPr lang="ru-RU" sz="2400" dirty="0"/>
          </a:p>
          <a:p>
            <a:r>
              <a:rPr lang="ru-RU" sz="2400" dirty="0" smtClean="0"/>
              <a:t>	Заказчик </a:t>
            </a:r>
            <a:r>
              <a:rPr lang="ru-RU" sz="2400" dirty="0"/>
              <a:t>заключает контракт с таким поставщиком (подрядчиком, исполнителем) не позднее 31 декабря 2025 г.</a:t>
            </a:r>
          </a:p>
        </p:txBody>
      </p:sp>
      <p:sp>
        <p:nvSpPr>
          <p:cNvPr id="3" name="Прямоугольник 2"/>
          <p:cNvSpPr/>
          <p:nvPr/>
        </p:nvSpPr>
        <p:spPr>
          <a:xfrm>
            <a:off x="627962" y="279607"/>
            <a:ext cx="11027884" cy="1569660"/>
          </a:xfrm>
          <a:prstGeom prst="rect">
            <a:avLst/>
          </a:prstGeom>
        </p:spPr>
        <p:txBody>
          <a:bodyPr wrap="square">
            <a:spAutoFit/>
          </a:bodyPr>
          <a:lstStyle/>
          <a:p>
            <a:pPr algn="ctr"/>
            <a:r>
              <a:rPr lang="ru-RU" sz="2400" dirty="0"/>
              <a:t>Постановление Правительства РФ от 10.03.2022 № 339 «О случаях осуществления закупок товаров, работ, услуг для государственных и муниципальных нужд у единственного поставщика (подрядчика, исполнителя) и порядке их осуществления» (в ред. постановления Правительства РФ от 26.12.2024 №1909) </a:t>
            </a:r>
          </a:p>
        </p:txBody>
      </p:sp>
    </p:spTree>
    <p:extLst>
      <p:ext uri="{BB962C8B-B14F-4D97-AF65-F5344CB8AC3E}">
        <p14:creationId xmlns:p14="http://schemas.microsoft.com/office/powerpoint/2010/main" val="424460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3" name="Прямоугольник 2"/>
          <p:cNvSpPr/>
          <p:nvPr/>
        </p:nvSpPr>
        <p:spPr>
          <a:xfrm>
            <a:off x="2970983" y="2214368"/>
            <a:ext cx="7303666" cy="1754326"/>
          </a:xfrm>
          <a:prstGeom prst="rect">
            <a:avLst/>
          </a:prstGeom>
        </p:spPr>
        <p:txBody>
          <a:bodyPr wrap="none">
            <a:spAutoFit/>
          </a:bodyPr>
          <a:lstStyle/>
          <a:p>
            <a:r>
              <a:rPr lang="ru-RU" sz="3600" b="1" dirty="0" smtClean="0">
                <a:latin typeface="Arial" panose="020B0604020202020204" pitchFamily="34" charset="0"/>
              </a:rPr>
              <a:t>ИЗМЕНЕНИЕ СУЩЕСТВЕННЫХ</a:t>
            </a:r>
          </a:p>
          <a:p>
            <a:r>
              <a:rPr lang="ru-RU" sz="3600" b="1" dirty="0" smtClean="0">
                <a:latin typeface="Arial" panose="020B0604020202020204" pitchFamily="34" charset="0"/>
              </a:rPr>
              <a:t> </a:t>
            </a:r>
          </a:p>
          <a:p>
            <a:pPr algn="ctr"/>
            <a:r>
              <a:rPr lang="ru-RU" sz="3600" b="1" dirty="0" smtClean="0">
                <a:latin typeface="Arial" panose="020B0604020202020204" pitchFamily="34" charset="0"/>
              </a:rPr>
              <a:t>УСЛОВИЙ </a:t>
            </a:r>
            <a:r>
              <a:rPr lang="ru-RU" sz="3600" b="1" dirty="0">
                <a:latin typeface="Arial" panose="020B0604020202020204" pitchFamily="34" charset="0"/>
              </a:rPr>
              <a:t>КОНТРАКТА</a:t>
            </a:r>
            <a:endParaRPr lang="ru-RU" sz="3600" dirty="0"/>
          </a:p>
        </p:txBody>
      </p:sp>
    </p:spTree>
    <p:extLst>
      <p:ext uri="{BB962C8B-B14F-4D97-AF65-F5344CB8AC3E}">
        <p14:creationId xmlns:p14="http://schemas.microsoft.com/office/powerpoint/2010/main" val="386877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635306" y="1025972"/>
            <a:ext cx="6096000" cy="1200329"/>
          </a:xfrm>
          <a:prstGeom prst="rect">
            <a:avLst/>
          </a:prstGeom>
        </p:spPr>
        <p:txBody>
          <a:bodyPr>
            <a:spAutoFit/>
          </a:bodyPr>
          <a:lstStyle/>
          <a:p>
            <a:r>
              <a:rPr lang="ru-RU" dirty="0">
                <a:solidFill>
                  <a:srgbClr val="000000"/>
                </a:solidFill>
                <a:latin typeface="Times New Roman" panose="02020603050405020304" pitchFamily="18" charset="0"/>
              </a:rPr>
              <a:t>Условия договора определяются по усмотрению сторон, кроме случаев, когда содержание соответствующего условия предписано законом или иными правовыми актами </a:t>
            </a:r>
            <a:r>
              <a:rPr lang="ru-RU" u="sng" dirty="0" smtClean="0">
                <a:solidFill>
                  <a:srgbClr val="1A0DAB"/>
                </a:solidFill>
                <a:latin typeface="Times New Roman" panose="02020603050405020304" pitchFamily="18" charset="0"/>
                <a:hlinkClick r:id="rId4"/>
              </a:rPr>
              <a:t>(часть 4 статья 421 ГК РФ)</a:t>
            </a:r>
            <a:r>
              <a:rPr lang="ru-RU" dirty="0" smtClean="0">
                <a:solidFill>
                  <a:srgbClr val="000000"/>
                </a:solidFill>
                <a:latin typeface="Times New Roman" panose="02020603050405020304" pitchFamily="18" charset="0"/>
              </a:rPr>
              <a:t>.</a:t>
            </a:r>
            <a:endParaRPr lang="ru-RU" dirty="0"/>
          </a:p>
        </p:txBody>
      </p:sp>
      <p:sp>
        <p:nvSpPr>
          <p:cNvPr id="3" name="Прямоугольник 2"/>
          <p:cNvSpPr/>
          <p:nvPr/>
        </p:nvSpPr>
        <p:spPr>
          <a:xfrm>
            <a:off x="536155" y="4737015"/>
            <a:ext cx="6096000" cy="1754326"/>
          </a:xfrm>
          <a:prstGeom prst="rect">
            <a:avLst/>
          </a:prstGeom>
        </p:spPr>
        <p:txBody>
          <a:bodyPr>
            <a:spAutoFit/>
          </a:bodyPr>
          <a:lstStyle/>
          <a:p>
            <a:r>
              <a:rPr lang="ru-RU" dirty="0">
                <a:solidFill>
                  <a:srgbClr val="000000"/>
                </a:solidFill>
                <a:latin typeface="Times New Roman" panose="02020603050405020304" pitchFamily="18" charset="0"/>
              </a:rPr>
              <a:t>Существенными являются условия о предмете договора, условия, которые названы в законе или иных правовых актах как существенные или необходимые для договоров данного вида, а также все те условия, относительно которых по заявлению одной из сторон должно быть достигнуто </a:t>
            </a:r>
            <a:r>
              <a:rPr lang="ru-RU" dirty="0" smtClean="0">
                <a:solidFill>
                  <a:srgbClr val="000000"/>
                </a:solidFill>
                <a:latin typeface="Times New Roman" panose="02020603050405020304" pitchFamily="18" charset="0"/>
              </a:rPr>
              <a:t>соглашение </a:t>
            </a:r>
            <a:r>
              <a:rPr lang="ru-RU" u="sng" dirty="0">
                <a:solidFill>
                  <a:srgbClr val="1A0DAB"/>
                </a:solidFill>
                <a:latin typeface="Times New Roman" panose="02020603050405020304" pitchFamily="18" charset="0"/>
                <a:hlinkClick r:id="rId4"/>
              </a:rPr>
              <a:t>(часть </a:t>
            </a:r>
            <a:r>
              <a:rPr lang="ru-RU" u="sng" dirty="0" smtClean="0">
                <a:solidFill>
                  <a:srgbClr val="1A0DAB"/>
                </a:solidFill>
                <a:latin typeface="Times New Roman" panose="02020603050405020304" pitchFamily="18" charset="0"/>
                <a:hlinkClick r:id="rId4"/>
              </a:rPr>
              <a:t>1 </a:t>
            </a:r>
            <a:r>
              <a:rPr lang="ru-RU" u="sng" dirty="0">
                <a:solidFill>
                  <a:srgbClr val="1A0DAB"/>
                </a:solidFill>
                <a:latin typeface="Times New Roman" panose="02020603050405020304" pitchFamily="18" charset="0"/>
                <a:hlinkClick r:id="rId4"/>
              </a:rPr>
              <a:t>статья </a:t>
            </a:r>
            <a:r>
              <a:rPr lang="ru-RU" u="sng" dirty="0" smtClean="0">
                <a:solidFill>
                  <a:srgbClr val="1A0DAB"/>
                </a:solidFill>
                <a:latin typeface="Times New Roman" panose="02020603050405020304" pitchFamily="18" charset="0"/>
                <a:hlinkClick r:id="rId4"/>
              </a:rPr>
              <a:t>432 </a:t>
            </a:r>
            <a:r>
              <a:rPr lang="ru-RU" u="sng" dirty="0">
                <a:solidFill>
                  <a:srgbClr val="1A0DAB"/>
                </a:solidFill>
                <a:latin typeface="Times New Roman" panose="02020603050405020304" pitchFamily="18" charset="0"/>
                <a:hlinkClick r:id="rId4"/>
              </a:rPr>
              <a:t>ГК РФ)</a:t>
            </a:r>
            <a:r>
              <a:rPr lang="ru-RU" dirty="0" smtClean="0">
                <a:solidFill>
                  <a:srgbClr val="000000"/>
                </a:solidFill>
                <a:latin typeface="Times New Roman" panose="02020603050405020304" pitchFamily="18" charset="0"/>
              </a:rPr>
              <a:t>.</a:t>
            </a:r>
            <a:endParaRPr lang="ru-RU" dirty="0"/>
          </a:p>
        </p:txBody>
      </p:sp>
      <p:sp>
        <p:nvSpPr>
          <p:cNvPr id="4" name="Прямоугольник 3"/>
          <p:cNvSpPr/>
          <p:nvPr/>
        </p:nvSpPr>
        <p:spPr>
          <a:xfrm>
            <a:off x="965812" y="2701113"/>
            <a:ext cx="5842612" cy="1754326"/>
          </a:xfrm>
          <a:prstGeom prst="rect">
            <a:avLst/>
          </a:prstGeom>
        </p:spPr>
        <p:txBody>
          <a:bodyPr wrap="square">
            <a:spAutoFit/>
          </a:bodyPr>
          <a:lstStyle/>
          <a:p>
            <a:r>
              <a:rPr lang="ru-RU" dirty="0">
                <a:solidFill>
                  <a:srgbClr val="000000"/>
                </a:solidFill>
                <a:latin typeface="Times New Roman" panose="02020603050405020304" pitchFamily="18" charset="0"/>
              </a:rPr>
              <a:t> Контракт заключается на условиях, предусмотренных извещением об осуществлении закупки или приглашением, документацией о закупке, заявкой участника закупки, с которым заключается контракт, </a:t>
            </a:r>
            <a:r>
              <a:rPr lang="ru-RU" u="sng" dirty="0">
                <a:solidFill>
                  <a:srgbClr val="1A0DAB"/>
                </a:solidFill>
                <a:latin typeface="Times New Roman" panose="02020603050405020304" pitchFamily="18" charset="0"/>
                <a:hlinkClick r:id="rId4"/>
              </a:rPr>
              <a:t>(часть </a:t>
            </a:r>
            <a:r>
              <a:rPr lang="ru-RU" u="sng" dirty="0" smtClean="0">
                <a:solidFill>
                  <a:srgbClr val="1A0DAB"/>
                </a:solidFill>
                <a:latin typeface="Times New Roman" panose="02020603050405020304" pitchFamily="18" charset="0"/>
                <a:hlinkClick r:id="rId4"/>
              </a:rPr>
              <a:t>1 </a:t>
            </a:r>
            <a:r>
              <a:rPr lang="ru-RU" u="sng" dirty="0">
                <a:solidFill>
                  <a:srgbClr val="1A0DAB"/>
                </a:solidFill>
                <a:latin typeface="Times New Roman" panose="02020603050405020304" pitchFamily="18" charset="0"/>
                <a:hlinkClick r:id="rId4"/>
              </a:rPr>
              <a:t>статья </a:t>
            </a:r>
            <a:r>
              <a:rPr lang="ru-RU" u="sng" dirty="0" smtClean="0">
                <a:solidFill>
                  <a:srgbClr val="1A0DAB"/>
                </a:solidFill>
                <a:latin typeface="Times New Roman" panose="02020603050405020304" pitchFamily="18" charset="0"/>
                <a:hlinkClick r:id="rId4"/>
              </a:rPr>
              <a:t>34   44-ФЗ)</a:t>
            </a:r>
            <a:r>
              <a:rPr lang="ru-RU" dirty="0" smtClean="0">
                <a:solidFill>
                  <a:srgbClr val="000000"/>
                </a:solidFill>
                <a:latin typeface="Times New Roman" panose="02020603050405020304" pitchFamily="18" charset="0"/>
              </a:rPr>
              <a:t>.</a:t>
            </a:r>
            <a:endParaRPr lang="ru-RU" dirty="0"/>
          </a:p>
          <a:p>
            <a:r>
              <a:rPr lang="ru-RU" dirty="0" smtClean="0">
                <a:solidFill>
                  <a:srgbClr val="000000"/>
                </a:solidFill>
                <a:latin typeface="Times New Roman" panose="02020603050405020304" pitchFamily="18" charset="0"/>
              </a:rPr>
              <a:t>.</a:t>
            </a:r>
            <a:r>
              <a:rPr lang="ru-RU" dirty="0">
                <a:solidFill>
                  <a:srgbClr val="000000"/>
                </a:solidFill>
                <a:latin typeface="Times New Roman" panose="02020603050405020304" pitchFamily="18" charset="0"/>
              </a:rPr>
              <a:t> </a:t>
            </a:r>
            <a:endParaRPr lang="ru-RU" dirty="0"/>
          </a:p>
        </p:txBody>
      </p:sp>
      <p:sp>
        <p:nvSpPr>
          <p:cNvPr id="5" name="Прямоугольник 4"/>
          <p:cNvSpPr/>
          <p:nvPr/>
        </p:nvSpPr>
        <p:spPr>
          <a:xfrm>
            <a:off x="3363335" y="251193"/>
            <a:ext cx="4861908" cy="369332"/>
          </a:xfrm>
          <a:prstGeom prst="rect">
            <a:avLst/>
          </a:prstGeom>
        </p:spPr>
        <p:txBody>
          <a:bodyPr wrap="none">
            <a:spAutoFit/>
          </a:bodyPr>
          <a:lstStyle/>
          <a:p>
            <a:r>
              <a:rPr lang="ru-RU" b="1" dirty="0">
                <a:latin typeface="Arial" panose="020B0604020202020204" pitchFamily="34" charset="0"/>
              </a:rPr>
              <a:t>СУЩЕСТВЕННЫЕ УСЛОВИЯ КОНТРАКТА</a:t>
            </a:r>
            <a:endParaRPr lang="ru-RU" dirty="0"/>
          </a:p>
        </p:txBody>
      </p:sp>
      <p:sp>
        <p:nvSpPr>
          <p:cNvPr id="6" name="Скругленный прямоугольник 5"/>
          <p:cNvSpPr/>
          <p:nvPr/>
        </p:nvSpPr>
        <p:spPr>
          <a:xfrm>
            <a:off x="418641" y="995119"/>
            <a:ext cx="6312665" cy="11810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кругленный прямоугольник 6"/>
          <p:cNvSpPr/>
          <p:nvPr/>
        </p:nvSpPr>
        <p:spPr>
          <a:xfrm>
            <a:off x="826265" y="2610998"/>
            <a:ext cx="5805889" cy="16875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кругленный прямоугольник 11"/>
          <p:cNvSpPr/>
          <p:nvPr/>
        </p:nvSpPr>
        <p:spPr>
          <a:xfrm>
            <a:off x="418641" y="4683921"/>
            <a:ext cx="6312665" cy="189315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7366612" y="1655515"/>
            <a:ext cx="4553639" cy="1200329"/>
          </a:xfrm>
          <a:prstGeom prst="rect">
            <a:avLst/>
          </a:prstGeom>
        </p:spPr>
        <p:txBody>
          <a:bodyPr wrap="square">
            <a:spAutoFit/>
          </a:bodyPr>
          <a:lstStyle/>
          <a:p>
            <a:r>
              <a:rPr lang="ru-RU" sz="2400" dirty="0" smtClean="0">
                <a:solidFill>
                  <a:srgbClr val="000000"/>
                </a:solidFill>
                <a:latin typeface="Times New Roman" panose="02020603050405020304" pitchFamily="18" charset="0"/>
              </a:rPr>
              <a:t>Все условия включаемые в контракт по результатам закупки являются </a:t>
            </a:r>
            <a:r>
              <a:rPr lang="ru-RU" sz="2400" b="1" dirty="0" smtClean="0">
                <a:solidFill>
                  <a:srgbClr val="000000"/>
                </a:solidFill>
                <a:latin typeface="Times New Roman" panose="02020603050405020304" pitchFamily="18" charset="0"/>
              </a:rPr>
              <a:t>существенными</a:t>
            </a:r>
            <a:endParaRPr lang="ru-RU" sz="2400" b="1" dirty="0"/>
          </a:p>
        </p:txBody>
      </p:sp>
      <p:sp>
        <p:nvSpPr>
          <p:cNvPr id="11" name="Прямоугольник 10"/>
          <p:cNvSpPr/>
          <p:nvPr/>
        </p:nvSpPr>
        <p:spPr>
          <a:xfrm>
            <a:off x="7427204" y="3454777"/>
            <a:ext cx="4432453" cy="2985433"/>
          </a:xfrm>
          <a:prstGeom prst="rect">
            <a:avLst/>
          </a:prstGeom>
        </p:spPr>
        <p:txBody>
          <a:bodyPr wrap="square">
            <a:spAutoFit/>
          </a:bodyPr>
          <a:lstStyle/>
          <a:p>
            <a:r>
              <a:rPr lang="ru-RU" sz="2400" b="1" dirty="0" smtClean="0">
                <a:latin typeface="Times New Roman" panose="02020603050405020304" pitchFamily="18" charset="0"/>
              </a:rPr>
              <a:t>Несущественные  условия контракта </a:t>
            </a:r>
            <a:r>
              <a:rPr lang="ru-RU" sz="2400" dirty="0" smtClean="0">
                <a:solidFill>
                  <a:srgbClr val="000000"/>
                </a:solidFill>
                <a:latin typeface="Times New Roman" panose="02020603050405020304" pitchFamily="18" charset="0"/>
              </a:rPr>
              <a:t>– </a:t>
            </a:r>
            <a:r>
              <a:rPr lang="ru-RU" sz="2000" dirty="0" smtClean="0">
                <a:solidFill>
                  <a:srgbClr val="000000"/>
                </a:solidFill>
                <a:latin typeface="Times New Roman" panose="02020603050405020304" pitchFamily="18" charset="0"/>
              </a:rPr>
              <a:t>непоименованные в законе о контрактной системе как обязательные, не заявленные одной из сторон как существенные и не являются обязательными для конкретного предмета контракта (реквизиты сторон, источник финансирования)</a:t>
            </a:r>
            <a:endParaRPr lang="ru-RU" sz="2000" dirty="0"/>
          </a:p>
        </p:txBody>
      </p:sp>
      <p:sp>
        <p:nvSpPr>
          <p:cNvPr id="13" name="Скругленный прямоугольник 12"/>
          <p:cNvSpPr/>
          <p:nvPr/>
        </p:nvSpPr>
        <p:spPr>
          <a:xfrm>
            <a:off x="7271134" y="1476260"/>
            <a:ext cx="4764028" cy="15974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кругленный прямоугольник 13"/>
          <p:cNvSpPr/>
          <p:nvPr/>
        </p:nvSpPr>
        <p:spPr>
          <a:xfrm>
            <a:off x="7271134" y="3338111"/>
            <a:ext cx="4764027" cy="323896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9820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804231" y="948475"/>
            <a:ext cx="11020540" cy="5355312"/>
          </a:xfrm>
          <a:prstGeom prst="rect">
            <a:avLst/>
          </a:prstGeom>
        </p:spPr>
        <p:txBody>
          <a:bodyPr wrap="square">
            <a:spAutoFit/>
          </a:bodyPr>
          <a:lstStyle/>
          <a:p>
            <a:r>
              <a:rPr lang="ru-RU" dirty="0" smtClean="0">
                <a:solidFill>
                  <a:srgbClr val="343846"/>
                </a:solidFill>
                <a:latin typeface="Arial" panose="020B0604020202020204" pitchFamily="34" charset="0"/>
              </a:rPr>
              <a:t>- ИКЗ </a:t>
            </a:r>
            <a:endParaRPr lang="ru-RU" dirty="0"/>
          </a:p>
          <a:p>
            <a:r>
              <a:rPr lang="ru-RU" dirty="0" smtClean="0">
                <a:solidFill>
                  <a:srgbClr val="343846"/>
                </a:solidFill>
                <a:latin typeface="Arial" panose="020B0604020202020204" pitchFamily="34" charset="0"/>
              </a:rPr>
              <a:t>- Указание </a:t>
            </a:r>
            <a:r>
              <a:rPr lang="ru-RU" dirty="0">
                <a:solidFill>
                  <a:srgbClr val="343846"/>
                </a:solidFill>
                <a:latin typeface="Arial" panose="020B0604020202020204" pitchFamily="34" charset="0"/>
              </a:rPr>
              <a:t>на то, что «цена контракта является твердой и определяется на весь срок </a:t>
            </a:r>
            <a:r>
              <a:rPr lang="ru-RU" dirty="0" smtClean="0">
                <a:solidFill>
                  <a:srgbClr val="343846"/>
                </a:solidFill>
                <a:latin typeface="Arial" panose="020B0604020202020204" pitchFamily="34" charset="0"/>
              </a:rPr>
              <a:t>исполнения </a:t>
            </a:r>
            <a:r>
              <a:rPr lang="ru-RU" dirty="0">
                <a:solidFill>
                  <a:srgbClr val="343846"/>
                </a:solidFill>
                <a:latin typeface="Arial" panose="020B0604020202020204" pitchFamily="34" charset="0"/>
              </a:rPr>
              <a:t>контракта» (кроме ПП РФ от 13.01.2014 № 19) </a:t>
            </a:r>
            <a:endParaRPr lang="ru-RU" dirty="0"/>
          </a:p>
          <a:p>
            <a:r>
              <a:rPr lang="ru-RU" dirty="0" smtClean="0">
                <a:solidFill>
                  <a:srgbClr val="343846"/>
                </a:solidFill>
                <a:latin typeface="Arial" panose="020B0604020202020204" pitchFamily="34" charset="0"/>
              </a:rPr>
              <a:t>- Порядок </a:t>
            </a:r>
            <a:r>
              <a:rPr lang="ru-RU" dirty="0">
                <a:solidFill>
                  <a:srgbClr val="343846"/>
                </a:solidFill>
                <a:latin typeface="Arial" panose="020B0604020202020204" pitchFamily="34" charset="0"/>
              </a:rPr>
              <a:t>и сроки оплаты ТРУ, порядок и сроки приемки ТРУ, порядок и сроки </a:t>
            </a:r>
            <a:r>
              <a:rPr lang="ru-RU" dirty="0" smtClean="0">
                <a:solidFill>
                  <a:srgbClr val="343846"/>
                </a:solidFill>
                <a:latin typeface="Arial" panose="020B0604020202020204" pitchFamily="34" charset="0"/>
              </a:rPr>
              <a:t>оформления </a:t>
            </a:r>
            <a:r>
              <a:rPr lang="ru-RU" dirty="0">
                <a:solidFill>
                  <a:srgbClr val="343846"/>
                </a:solidFill>
                <a:latin typeface="Arial" panose="020B0604020202020204" pitchFamily="34" charset="0"/>
              </a:rPr>
              <a:t>приемки (ч.13 ст.34) </a:t>
            </a:r>
            <a:endParaRPr lang="ru-RU" dirty="0"/>
          </a:p>
          <a:p>
            <a:r>
              <a:rPr lang="ru-RU" dirty="0" smtClean="0">
                <a:solidFill>
                  <a:srgbClr val="343846"/>
                </a:solidFill>
                <a:latin typeface="Arial" panose="020B0604020202020204" pitchFamily="34" charset="0"/>
              </a:rPr>
              <a:t>- Размеры </a:t>
            </a:r>
            <a:r>
              <a:rPr lang="ru-RU" dirty="0">
                <a:solidFill>
                  <a:srgbClr val="343846"/>
                </a:solidFill>
                <a:latin typeface="Arial" panose="020B0604020202020204" pitchFamily="34" charset="0"/>
              </a:rPr>
              <a:t>и порядок расчета пени и штрафов как в отношении заказчика, так и в </a:t>
            </a:r>
            <a:r>
              <a:rPr lang="ru-RU" dirty="0" smtClean="0">
                <a:solidFill>
                  <a:srgbClr val="343846"/>
                </a:solidFill>
                <a:latin typeface="Arial" panose="020B0604020202020204" pitchFamily="34" charset="0"/>
              </a:rPr>
              <a:t>отношении </a:t>
            </a:r>
            <a:r>
              <a:rPr lang="ru-RU" dirty="0">
                <a:solidFill>
                  <a:srgbClr val="343846"/>
                </a:solidFill>
                <a:latin typeface="Arial" panose="020B0604020202020204" pitchFamily="34" charset="0"/>
              </a:rPr>
              <a:t>поставщика (ч.4 – 8 ст.34) </a:t>
            </a:r>
            <a:endParaRPr lang="ru-RU" dirty="0"/>
          </a:p>
          <a:p>
            <a:r>
              <a:rPr lang="ru-RU" dirty="0" smtClean="0">
                <a:solidFill>
                  <a:srgbClr val="343846"/>
                </a:solidFill>
                <a:latin typeface="Arial" panose="020B0604020202020204" pitchFamily="34" charset="0"/>
              </a:rPr>
              <a:t>- Обязательное </a:t>
            </a:r>
            <a:r>
              <a:rPr lang="ru-RU" dirty="0">
                <a:solidFill>
                  <a:srgbClr val="343846"/>
                </a:solidFill>
                <a:latin typeface="Arial" panose="020B0604020202020204" pitchFamily="34" charset="0"/>
              </a:rPr>
              <a:t>условие об уменьшении суммы, подлежащей уплате на размер </a:t>
            </a:r>
            <a:r>
              <a:rPr lang="ru-RU" dirty="0" smtClean="0">
                <a:solidFill>
                  <a:srgbClr val="343846"/>
                </a:solidFill>
                <a:latin typeface="Arial" panose="020B0604020202020204" pitchFamily="34" charset="0"/>
              </a:rPr>
              <a:t>налоговых </a:t>
            </a:r>
            <a:r>
              <a:rPr lang="ru-RU" dirty="0">
                <a:solidFill>
                  <a:srgbClr val="343846"/>
                </a:solidFill>
                <a:latin typeface="Arial" panose="020B0604020202020204" pitchFamily="34" charset="0"/>
              </a:rPr>
              <a:t>платежей, связанных с оплатой контракта (ч.13 ст.34) </a:t>
            </a:r>
            <a:endParaRPr lang="ru-RU" dirty="0"/>
          </a:p>
          <a:p>
            <a:r>
              <a:rPr lang="ru-RU" dirty="0" smtClean="0">
                <a:solidFill>
                  <a:srgbClr val="343846"/>
                </a:solidFill>
                <a:latin typeface="Arial" panose="020B0604020202020204" pitchFamily="34" charset="0"/>
              </a:rPr>
              <a:t>- Срок </a:t>
            </a:r>
            <a:r>
              <a:rPr lang="ru-RU" dirty="0">
                <a:solidFill>
                  <a:srgbClr val="343846"/>
                </a:solidFill>
                <a:latin typeface="Arial" panose="020B0604020202020204" pitchFamily="34" charset="0"/>
              </a:rPr>
              <a:t>возврата денежных средств, перечисленных в качестве ОИК – 30/15 дней </a:t>
            </a:r>
            <a:r>
              <a:rPr lang="ru-RU" dirty="0" smtClean="0">
                <a:solidFill>
                  <a:srgbClr val="343846"/>
                </a:solidFill>
                <a:latin typeface="Arial" panose="020B0604020202020204" pitchFamily="34" charset="0"/>
              </a:rPr>
              <a:t>(</a:t>
            </a:r>
            <a:r>
              <a:rPr lang="ru-RU" dirty="0">
                <a:solidFill>
                  <a:srgbClr val="343846"/>
                </a:solidFill>
                <a:latin typeface="Arial" panose="020B0604020202020204" pitchFamily="34" charset="0"/>
              </a:rPr>
              <a:t>ч.27 ст.34) </a:t>
            </a:r>
            <a:endParaRPr lang="ru-RU" dirty="0"/>
          </a:p>
          <a:p>
            <a:r>
              <a:rPr lang="ru-RU" dirty="0" smtClean="0">
                <a:solidFill>
                  <a:srgbClr val="343846"/>
                </a:solidFill>
                <a:latin typeface="Arial" panose="020B0604020202020204" pitchFamily="34" charset="0"/>
              </a:rPr>
              <a:t>- График </a:t>
            </a:r>
            <a:r>
              <a:rPr lang="ru-RU" dirty="0">
                <a:solidFill>
                  <a:srgbClr val="343846"/>
                </a:solidFill>
                <a:latin typeface="Arial" panose="020B0604020202020204" pitchFamily="34" charset="0"/>
              </a:rPr>
              <a:t>исполнения контракта (при сроке действия &gt; 3 лет и цене &gt; 100 </a:t>
            </a:r>
            <a:r>
              <a:rPr lang="ru-RU" dirty="0" err="1">
                <a:solidFill>
                  <a:srgbClr val="343846"/>
                </a:solidFill>
                <a:latin typeface="Arial" panose="020B0604020202020204" pitchFamily="34" charset="0"/>
              </a:rPr>
              <a:t>млн.руб</a:t>
            </a:r>
            <a:r>
              <a:rPr lang="ru-RU" dirty="0">
                <a:solidFill>
                  <a:srgbClr val="343846"/>
                </a:solidFill>
                <a:latin typeface="Arial" panose="020B0604020202020204" pitchFamily="34" charset="0"/>
              </a:rPr>
              <a:t>.) </a:t>
            </a:r>
            <a:endParaRPr lang="ru-RU" dirty="0"/>
          </a:p>
          <a:p>
            <a:r>
              <a:rPr lang="ru-RU" dirty="0" smtClean="0">
                <a:solidFill>
                  <a:srgbClr val="343846"/>
                </a:solidFill>
                <a:latin typeface="Arial" panose="020B0604020202020204" pitchFamily="34" charset="0"/>
              </a:rPr>
              <a:t>- Обязанность </a:t>
            </a:r>
            <a:r>
              <a:rPr lang="ru-RU" dirty="0">
                <a:solidFill>
                  <a:srgbClr val="343846"/>
                </a:solidFill>
                <a:latin typeface="Arial" panose="020B0604020202020204" pitchFamily="34" charset="0"/>
              </a:rPr>
              <a:t>поставщика предоставлять информацию о соисполнителях </a:t>
            </a:r>
            <a:r>
              <a:rPr lang="ru-RU" dirty="0" smtClean="0">
                <a:solidFill>
                  <a:srgbClr val="343846"/>
                </a:solidFill>
                <a:latin typeface="Arial" panose="020B0604020202020204" pitchFamily="34" charset="0"/>
              </a:rPr>
              <a:t> (</a:t>
            </a:r>
            <a:r>
              <a:rPr lang="ru-RU" dirty="0">
                <a:solidFill>
                  <a:srgbClr val="343846"/>
                </a:solidFill>
                <a:latin typeface="Arial" panose="020B0604020202020204" pitchFamily="34" charset="0"/>
              </a:rPr>
              <a:t>при НМЦ &gt; 1 млрд./100 </a:t>
            </a:r>
            <a:r>
              <a:rPr lang="ru-RU" dirty="0" err="1">
                <a:solidFill>
                  <a:srgbClr val="343846"/>
                </a:solidFill>
                <a:latin typeface="Arial" panose="020B0604020202020204" pitchFamily="34" charset="0"/>
              </a:rPr>
              <a:t>млн.руб</a:t>
            </a:r>
            <a:r>
              <a:rPr lang="ru-RU" dirty="0">
                <a:solidFill>
                  <a:srgbClr val="343846"/>
                </a:solidFill>
                <a:latin typeface="Arial" panose="020B0604020202020204" pitchFamily="34" charset="0"/>
              </a:rPr>
              <a:t>.) + ответственность за </a:t>
            </a:r>
            <a:r>
              <a:rPr lang="ru-RU" dirty="0" err="1">
                <a:solidFill>
                  <a:srgbClr val="343846"/>
                </a:solidFill>
                <a:latin typeface="Arial" panose="020B0604020202020204" pitchFamily="34" charset="0"/>
              </a:rPr>
              <a:t>непредоставление</a:t>
            </a:r>
            <a:r>
              <a:rPr lang="ru-RU" dirty="0">
                <a:solidFill>
                  <a:srgbClr val="343846"/>
                </a:solidFill>
                <a:latin typeface="Arial" panose="020B0604020202020204" pitchFamily="34" charset="0"/>
              </a:rPr>
              <a:t> </a:t>
            </a:r>
            <a:endParaRPr lang="ru-RU" dirty="0"/>
          </a:p>
          <a:p>
            <a:r>
              <a:rPr lang="ru-RU" dirty="0" smtClean="0">
                <a:solidFill>
                  <a:srgbClr val="343846"/>
                </a:solidFill>
                <a:latin typeface="Arial" panose="020B0604020202020204" pitchFamily="34" charset="0"/>
              </a:rPr>
              <a:t>- Банковское </a:t>
            </a:r>
            <a:r>
              <a:rPr lang="ru-RU" dirty="0">
                <a:solidFill>
                  <a:srgbClr val="343846"/>
                </a:solidFill>
                <a:latin typeface="Arial" panose="020B0604020202020204" pitchFamily="34" charset="0"/>
              </a:rPr>
              <a:t>сопровождение (в установленных случаях) </a:t>
            </a:r>
            <a:endParaRPr lang="ru-RU" dirty="0"/>
          </a:p>
          <a:p>
            <a:r>
              <a:rPr lang="ru-RU" dirty="0" smtClean="0">
                <a:solidFill>
                  <a:srgbClr val="343846"/>
                </a:solidFill>
                <a:latin typeface="Arial" panose="020B0604020202020204" pitchFamily="34" charset="0"/>
              </a:rPr>
              <a:t>- Конкретный </a:t>
            </a:r>
            <a:r>
              <a:rPr lang="ru-RU" dirty="0">
                <a:solidFill>
                  <a:srgbClr val="343846"/>
                </a:solidFill>
                <a:latin typeface="Arial" panose="020B0604020202020204" pitchFamily="34" charset="0"/>
              </a:rPr>
              <a:t>срок действия контракта (ч.3 ст.96) </a:t>
            </a:r>
            <a:endParaRPr lang="ru-RU" dirty="0"/>
          </a:p>
          <a:p>
            <a:r>
              <a:rPr lang="ru-RU" dirty="0" smtClean="0">
                <a:solidFill>
                  <a:srgbClr val="343846"/>
                </a:solidFill>
                <a:latin typeface="Arial" panose="020B0604020202020204" pitchFamily="34" charset="0"/>
              </a:rPr>
              <a:t>- Требование </a:t>
            </a:r>
            <a:r>
              <a:rPr lang="ru-RU" dirty="0">
                <a:solidFill>
                  <a:srgbClr val="343846"/>
                </a:solidFill>
                <a:latin typeface="Arial" panose="020B0604020202020204" pitchFamily="34" charset="0"/>
              </a:rPr>
              <a:t>обеспечения исполнения контракта (ч.1 ст.96) </a:t>
            </a:r>
            <a:endParaRPr lang="ru-RU" dirty="0"/>
          </a:p>
          <a:p>
            <a:r>
              <a:rPr lang="ru-RU" dirty="0" smtClean="0">
                <a:solidFill>
                  <a:srgbClr val="343846"/>
                </a:solidFill>
                <a:latin typeface="Arial" panose="020B0604020202020204" pitchFamily="34" charset="0"/>
              </a:rPr>
              <a:t>- При </a:t>
            </a:r>
            <a:r>
              <a:rPr lang="ru-RU" dirty="0">
                <a:solidFill>
                  <a:srgbClr val="343846"/>
                </a:solidFill>
                <a:latin typeface="Arial" panose="020B0604020202020204" pitchFamily="34" charset="0"/>
              </a:rPr>
              <a:t>закупке у ЕП (ч.4 ст.93) –обоснование цены контракта </a:t>
            </a:r>
            <a:endParaRPr lang="ru-RU" dirty="0"/>
          </a:p>
          <a:p>
            <a:r>
              <a:rPr lang="ru-RU" dirty="0" smtClean="0">
                <a:solidFill>
                  <a:srgbClr val="343846"/>
                </a:solidFill>
                <a:latin typeface="Arial" panose="020B0604020202020204" pitchFamily="34" charset="0"/>
              </a:rPr>
              <a:t>- 110.1 </a:t>
            </a:r>
            <a:r>
              <a:rPr lang="ru-RU" dirty="0">
                <a:solidFill>
                  <a:srgbClr val="343846"/>
                </a:solidFill>
                <a:latin typeface="Arial" panose="020B0604020202020204" pitchFamily="34" charset="0"/>
              </a:rPr>
              <a:t>+ 110.2 + типовые условия по СМП/СОНКО </a:t>
            </a:r>
            <a:endParaRPr lang="ru-RU" dirty="0"/>
          </a:p>
          <a:p>
            <a:r>
              <a:rPr lang="ru-RU" dirty="0" smtClean="0">
                <a:solidFill>
                  <a:srgbClr val="343846"/>
                </a:solidFill>
                <a:latin typeface="Arial" panose="020B0604020202020204" pitchFamily="34" charset="0"/>
              </a:rPr>
              <a:t>- Порядок </a:t>
            </a:r>
            <a:r>
              <a:rPr lang="ru-RU" dirty="0">
                <a:solidFill>
                  <a:srgbClr val="343846"/>
                </a:solidFill>
                <a:latin typeface="Arial" panose="020B0604020202020204" pitchFamily="34" charset="0"/>
              </a:rPr>
              <a:t>и сроки предоставления обеспечения гарантийных обязательств</a:t>
            </a:r>
            <a:endParaRPr lang="ru-RU" dirty="0"/>
          </a:p>
        </p:txBody>
      </p:sp>
      <p:sp>
        <p:nvSpPr>
          <p:cNvPr id="3" name="Прямоугольник 2"/>
          <p:cNvSpPr/>
          <p:nvPr/>
        </p:nvSpPr>
        <p:spPr>
          <a:xfrm>
            <a:off x="3637402" y="172646"/>
            <a:ext cx="5387565" cy="400110"/>
          </a:xfrm>
          <a:prstGeom prst="rect">
            <a:avLst/>
          </a:prstGeom>
        </p:spPr>
        <p:txBody>
          <a:bodyPr wrap="none">
            <a:spAutoFit/>
          </a:bodyPr>
          <a:lstStyle/>
          <a:p>
            <a:r>
              <a:rPr lang="ru-RU" sz="2000" b="1" dirty="0">
                <a:latin typeface="Arial" panose="020B0604020202020204" pitchFamily="34" charset="0"/>
              </a:rPr>
              <a:t>СУЩЕСТВЕННЫЕ УСЛОВИЯ КОНТРАКТА</a:t>
            </a:r>
            <a:endParaRPr lang="ru-RU" sz="2000" dirty="0"/>
          </a:p>
        </p:txBody>
      </p:sp>
    </p:spTree>
    <p:extLst>
      <p:ext uri="{BB962C8B-B14F-4D97-AF65-F5344CB8AC3E}">
        <p14:creationId xmlns:p14="http://schemas.microsoft.com/office/powerpoint/2010/main" val="349016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86530"/>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r"/>
            <a:r>
              <a:rPr lang="ru-RU" sz="1600" dirty="0"/>
              <a:t>Основание: ч.7 ст.95 44-ФЗ </a:t>
            </a:r>
            <a:endParaRPr lang="ru-RU" sz="1600" dirty="0"/>
          </a:p>
          <a:p>
            <a:pPr algn="r"/>
            <a:r>
              <a:rPr lang="ru-RU" sz="1600" dirty="0"/>
              <a:t>Письмо Минфина России </a:t>
            </a:r>
            <a:r>
              <a:rPr lang="ru-RU" sz="1600" dirty="0" smtClean="0"/>
              <a:t>от </a:t>
            </a:r>
            <a:r>
              <a:rPr lang="ru-RU" sz="1600" dirty="0"/>
              <a:t>17.02.2020 № 24-03- </a:t>
            </a:r>
            <a:r>
              <a:rPr lang="ru-RU" sz="1600" dirty="0" smtClean="0"/>
              <a:t>08/10935</a:t>
            </a:r>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3" name="Прямоугольник 2"/>
          <p:cNvSpPr/>
          <p:nvPr/>
        </p:nvSpPr>
        <p:spPr>
          <a:xfrm>
            <a:off x="2588965" y="78736"/>
            <a:ext cx="8152482" cy="461665"/>
          </a:xfrm>
          <a:prstGeom prst="rect">
            <a:avLst/>
          </a:prstGeom>
        </p:spPr>
        <p:txBody>
          <a:bodyPr wrap="square">
            <a:spAutoFit/>
          </a:bodyPr>
          <a:lstStyle/>
          <a:p>
            <a:r>
              <a:rPr lang="ru-RU" sz="2400" b="1" dirty="0"/>
              <a:t>Основание для улучшения </a:t>
            </a:r>
            <a:r>
              <a:rPr lang="ru-RU" sz="2400" b="1" dirty="0" smtClean="0"/>
              <a:t>характеристик </a:t>
            </a:r>
            <a:r>
              <a:rPr lang="ru-RU" sz="2400" b="1" dirty="0"/>
              <a:t>ТРУ</a:t>
            </a:r>
            <a:endParaRPr lang="ru-RU" sz="2400" b="1" dirty="0"/>
          </a:p>
        </p:txBody>
      </p:sp>
      <p:sp>
        <p:nvSpPr>
          <p:cNvPr id="4" name="Прямоугольник 3"/>
          <p:cNvSpPr/>
          <p:nvPr/>
        </p:nvSpPr>
        <p:spPr>
          <a:xfrm>
            <a:off x="448018" y="840333"/>
            <a:ext cx="11141727" cy="3170099"/>
          </a:xfrm>
          <a:prstGeom prst="rect">
            <a:avLst/>
          </a:prstGeom>
        </p:spPr>
        <p:txBody>
          <a:bodyPr wrap="square">
            <a:spAutoFit/>
          </a:bodyPr>
          <a:lstStyle/>
          <a:p>
            <a:r>
              <a:rPr lang="ru-RU" sz="2000" dirty="0">
                <a:solidFill>
                  <a:srgbClr val="000000"/>
                </a:solidFill>
                <a:latin typeface="Arial" panose="020B0604020202020204" pitchFamily="34" charset="0"/>
                <a:cs typeface="Arial" panose="020B0604020202020204" pitchFamily="34" charset="0"/>
              </a:rPr>
              <a:t>Только с согласия Заказчика </a:t>
            </a:r>
            <a:endParaRPr lang="ru-RU" sz="2000" dirty="0" smtClean="0">
              <a:solidFill>
                <a:srgbClr val="00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a:solidFill>
                  <a:srgbClr val="000000"/>
                </a:solidFill>
                <a:latin typeface="Arial" panose="020B0604020202020204" pitchFamily="34" charset="0"/>
                <a:cs typeface="Arial" panose="020B0604020202020204" pitchFamily="34" charset="0"/>
              </a:rPr>
              <a:t>Учитываем запреты, ограничения и </a:t>
            </a:r>
            <a:r>
              <a:rPr lang="ru-RU" sz="2000" dirty="0" smtClean="0">
                <a:solidFill>
                  <a:srgbClr val="000000"/>
                </a:solidFill>
                <a:latin typeface="Arial" panose="020B0604020202020204" pitchFamily="34" charset="0"/>
                <a:cs typeface="Arial" panose="020B0604020202020204" pitchFamily="34" charset="0"/>
              </a:rPr>
              <a:t>условия допуска </a:t>
            </a:r>
            <a:r>
              <a:rPr lang="ru-RU" sz="2000" dirty="0">
                <a:solidFill>
                  <a:srgbClr val="000000"/>
                </a:solidFill>
                <a:latin typeface="Arial" panose="020B0604020202020204" pitchFamily="34" charset="0"/>
                <a:cs typeface="Arial" panose="020B0604020202020204" pitchFamily="34" charset="0"/>
              </a:rPr>
              <a:t>- нельзя допускать замену товара или </a:t>
            </a:r>
            <a:r>
              <a:rPr lang="ru-RU" sz="2000" dirty="0" smtClean="0">
                <a:solidFill>
                  <a:srgbClr val="000000"/>
                </a:solidFill>
                <a:latin typeface="Arial" panose="020B0604020202020204" pitchFamily="34" charset="0"/>
                <a:cs typeface="Arial" panose="020B0604020202020204" pitchFamily="34" charset="0"/>
              </a:rPr>
              <a:t>страны </a:t>
            </a:r>
            <a:r>
              <a:rPr lang="ru-RU" sz="2000" dirty="0">
                <a:solidFill>
                  <a:srgbClr val="000000"/>
                </a:solidFill>
                <a:latin typeface="Arial" panose="020B0604020202020204" pitchFamily="34" charset="0"/>
                <a:cs typeface="Arial" panose="020B0604020202020204" pitchFamily="34" charset="0"/>
              </a:rPr>
              <a:t>происхождения товара </a:t>
            </a:r>
            <a:r>
              <a:rPr lang="ru-RU" sz="2000" dirty="0" smtClean="0">
                <a:solidFill>
                  <a:srgbClr val="000000"/>
                </a:solidFill>
                <a:latin typeface="Arial" panose="020B0604020202020204" pitchFamily="34" charset="0"/>
                <a:cs typeface="Arial" panose="020B0604020202020204" pitchFamily="34" charset="0"/>
              </a:rPr>
              <a:t>( </a:t>
            </a:r>
            <a:r>
              <a:rPr lang="ru-RU" sz="2000" dirty="0">
                <a:solidFill>
                  <a:srgbClr val="000000"/>
                </a:solidFill>
                <a:latin typeface="Arial" panose="020B0604020202020204" pitchFamily="34" charset="0"/>
                <a:cs typeface="Arial" panose="020B0604020202020204" pitchFamily="34" charset="0"/>
              </a:rPr>
              <a:t>ст. 14 44-ФЗ) </a:t>
            </a:r>
            <a:endParaRPr lang="ru-RU" sz="2000" dirty="0">
              <a:latin typeface="Arial" panose="020B0604020202020204" pitchFamily="34" charset="0"/>
              <a:cs typeface="Arial" panose="020B0604020202020204" pitchFamily="34" charset="0"/>
            </a:endParaRPr>
          </a:p>
          <a:p>
            <a:endParaRPr lang="ru-RU" sz="2000" dirty="0" smtClean="0">
              <a:solidFill>
                <a:srgbClr val="000000"/>
              </a:solidFill>
              <a:latin typeface="Arial" panose="020B0604020202020204" pitchFamily="34" charset="0"/>
              <a:cs typeface="Arial" panose="020B0604020202020204" pitchFamily="34" charset="0"/>
            </a:endParaRPr>
          </a:p>
          <a:p>
            <a:r>
              <a:rPr lang="ru-RU" sz="2000" dirty="0" smtClean="0">
                <a:solidFill>
                  <a:srgbClr val="000000"/>
                </a:solidFill>
                <a:latin typeface="Arial" panose="020B0604020202020204" pitchFamily="34" charset="0"/>
                <a:cs typeface="Arial" panose="020B0604020202020204" pitchFamily="34" charset="0"/>
              </a:rPr>
              <a:t>Цена </a:t>
            </a:r>
            <a:r>
              <a:rPr lang="ru-RU" sz="2000" dirty="0">
                <a:solidFill>
                  <a:srgbClr val="000000"/>
                </a:solidFill>
                <a:latin typeface="Arial" panose="020B0604020202020204" pitchFamily="34" charset="0"/>
                <a:cs typeface="Arial" panose="020B0604020202020204" pitchFamily="34" charset="0"/>
              </a:rPr>
              <a:t>не меняется </a:t>
            </a:r>
            <a:endParaRPr lang="ru-RU" sz="2000" dirty="0" smtClean="0">
              <a:solidFill>
                <a:srgbClr val="00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a:solidFill>
                  <a:srgbClr val="000000"/>
                </a:solidFill>
                <a:latin typeface="Arial" panose="020B0604020202020204" pitchFamily="34" charset="0"/>
                <a:cs typeface="Arial" panose="020B0604020202020204" pitchFamily="34" charset="0"/>
              </a:rPr>
              <a:t>Заказчик самостоятельно принимает решение о </a:t>
            </a:r>
            <a:r>
              <a:rPr lang="ru-RU" sz="2000" dirty="0" smtClean="0">
                <a:solidFill>
                  <a:srgbClr val="000000"/>
                </a:solidFill>
                <a:latin typeface="Arial" panose="020B0604020202020204" pitchFamily="34" charset="0"/>
                <a:cs typeface="Arial" panose="020B0604020202020204" pitchFamily="34" charset="0"/>
              </a:rPr>
              <a:t>соответствии </a:t>
            </a:r>
            <a:r>
              <a:rPr lang="ru-RU" sz="2000" dirty="0">
                <a:solidFill>
                  <a:srgbClr val="000000"/>
                </a:solidFill>
                <a:latin typeface="Arial" panose="020B0604020202020204" pitchFamily="34" charset="0"/>
                <a:cs typeface="Arial" panose="020B0604020202020204" pitchFamily="34" charset="0"/>
              </a:rPr>
              <a:t>критерию </a:t>
            </a:r>
            <a:r>
              <a:rPr lang="ru-RU" sz="2000" dirty="0" err="1">
                <a:solidFill>
                  <a:srgbClr val="000000"/>
                </a:solidFill>
                <a:latin typeface="Arial" panose="020B0604020202020204" pitchFamily="34" charset="0"/>
                <a:cs typeface="Arial" panose="020B0604020202020204" pitchFamily="34" charset="0"/>
              </a:rPr>
              <a:t>улучшенности</a:t>
            </a:r>
            <a:r>
              <a:rPr lang="ru-RU" sz="2000" dirty="0">
                <a:solidFill>
                  <a:srgbClr val="000000"/>
                </a:solidFill>
                <a:latin typeface="Arial" panose="020B0604020202020204" pitchFamily="34" charset="0"/>
                <a:cs typeface="Arial" panose="020B0604020202020204" pitchFamily="34" charset="0"/>
              </a:rPr>
              <a:t> </a:t>
            </a:r>
            <a:endParaRPr lang="ru-RU" sz="2000" dirty="0" smtClean="0">
              <a:solidFill>
                <a:srgbClr val="00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a:solidFill>
                  <a:srgbClr val="000000"/>
                </a:solidFill>
                <a:latin typeface="Arial" panose="020B0604020202020204" pitchFamily="34" charset="0"/>
                <a:cs typeface="Arial" panose="020B0604020202020204" pitchFamily="34" charset="0"/>
              </a:rPr>
              <a:t>Улучшить товар можно только по тем </a:t>
            </a:r>
            <a:r>
              <a:rPr lang="ru-RU" sz="2000" dirty="0" smtClean="0">
                <a:solidFill>
                  <a:srgbClr val="000000"/>
                </a:solidFill>
                <a:latin typeface="Arial" panose="020B0604020202020204" pitchFamily="34" charset="0"/>
                <a:cs typeface="Arial" panose="020B0604020202020204" pitchFamily="34" charset="0"/>
              </a:rPr>
              <a:t>характеристикам</a:t>
            </a:r>
            <a:r>
              <a:rPr lang="ru-RU" sz="2000" dirty="0">
                <a:solidFill>
                  <a:srgbClr val="000000"/>
                </a:solidFill>
                <a:latin typeface="Arial" panose="020B0604020202020204" pitchFamily="34" charset="0"/>
                <a:cs typeface="Arial" panose="020B0604020202020204" pitchFamily="34" charset="0"/>
              </a:rPr>
              <a:t>, которые указаны в контракте</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48018" y="4416427"/>
            <a:ext cx="5491492" cy="1754326"/>
          </a:xfrm>
          <a:prstGeom prst="rect">
            <a:avLst/>
          </a:prstGeom>
        </p:spPr>
        <p:txBody>
          <a:bodyPr wrap="square">
            <a:spAutoFit/>
          </a:bodyPr>
          <a:lstStyle/>
          <a:p>
            <a:r>
              <a:rPr lang="ru-RU" i="1" dirty="0">
                <a:solidFill>
                  <a:srgbClr val="000000"/>
                </a:solidFill>
                <a:latin typeface="Roboto"/>
              </a:rPr>
              <a:t>Верховный суд РФ согласился с нижестоящим судом в том, что </a:t>
            </a:r>
            <a:r>
              <a:rPr lang="ru-RU" b="1" i="1" dirty="0">
                <a:solidFill>
                  <a:srgbClr val="FF0000"/>
                </a:solidFill>
                <a:latin typeface="Roboto"/>
              </a:rPr>
              <a:t>согласие на замену товара более улучшенного качества является правом, а не обязанностью Заказчика,</a:t>
            </a:r>
            <a:r>
              <a:rPr lang="ru-RU" i="1" dirty="0">
                <a:solidFill>
                  <a:srgbClr val="000000"/>
                </a:solidFill>
                <a:latin typeface="Roboto"/>
              </a:rPr>
              <a:t> принуждение его к принятию такого товара является неправомерным.</a:t>
            </a:r>
            <a:r>
              <a:rPr lang="ru-RU" dirty="0">
                <a:solidFill>
                  <a:srgbClr val="000000"/>
                </a:solidFill>
                <a:latin typeface="Roboto"/>
              </a:rPr>
              <a:t> </a:t>
            </a:r>
            <a:endParaRPr lang="ru-RU" dirty="0"/>
          </a:p>
        </p:txBody>
      </p:sp>
      <p:sp>
        <p:nvSpPr>
          <p:cNvPr id="6" name="Прямоугольник 5"/>
          <p:cNvSpPr/>
          <p:nvPr/>
        </p:nvSpPr>
        <p:spPr>
          <a:xfrm>
            <a:off x="6910062" y="4658242"/>
            <a:ext cx="5125099" cy="954107"/>
          </a:xfrm>
          <a:prstGeom prst="rect">
            <a:avLst/>
          </a:prstGeom>
        </p:spPr>
        <p:txBody>
          <a:bodyPr wrap="square">
            <a:spAutoFit/>
          </a:bodyPr>
          <a:lstStyle/>
          <a:p>
            <a:pPr fontAlgn="ctr"/>
            <a:r>
              <a:rPr lang="ru-RU" sz="1400" u="sng" dirty="0">
                <a:solidFill>
                  <a:srgbClr val="000000"/>
                </a:solidFill>
                <a:latin typeface="Roboto"/>
                <a:hlinkClick r:id="rId4"/>
              </a:rPr>
              <a:t>Определение Верховного суда РФ от 29 января 2025 года №310-ЭС24-23685 по делу №А14-21345/2023</a:t>
            </a:r>
            <a:r>
              <a:rPr lang="ru-RU" sz="1400" dirty="0">
                <a:solidFill>
                  <a:srgbClr val="000000"/>
                </a:solidFill>
                <a:latin typeface="Roboto"/>
              </a:rPr>
              <a:t>, </a:t>
            </a:r>
            <a:r>
              <a:rPr lang="ru-RU" sz="1400" u="sng" dirty="0">
                <a:solidFill>
                  <a:srgbClr val="000000"/>
                </a:solidFill>
                <a:latin typeface="Roboto"/>
                <a:hlinkClick r:id="rId5"/>
              </a:rPr>
              <a:t>Постановление АС Центрального округа от 24 октября 2024 года по делу №</a:t>
            </a:r>
            <a:r>
              <a:rPr lang="ru-RU" sz="1400" u="sng" dirty="0" smtClean="0">
                <a:solidFill>
                  <a:srgbClr val="000000"/>
                </a:solidFill>
                <a:latin typeface="Roboto"/>
                <a:hlinkClick r:id="rId5"/>
              </a:rPr>
              <a:t>А14-21345/2023</a:t>
            </a:r>
            <a:endParaRPr lang="ru-RU" sz="1400" dirty="0">
              <a:solidFill>
                <a:srgbClr val="000000"/>
              </a:solidFill>
              <a:latin typeface="Roboto"/>
            </a:endParaRPr>
          </a:p>
        </p:txBody>
      </p:sp>
      <p:sp>
        <p:nvSpPr>
          <p:cNvPr id="7" name="Стрелка вправо 6"/>
          <p:cNvSpPr/>
          <p:nvPr/>
        </p:nvSpPr>
        <p:spPr>
          <a:xfrm>
            <a:off x="5904920" y="4990641"/>
            <a:ext cx="683167" cy="302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0886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6566262" y="1575993"/>
            <a:ext cx="5283801" cy="4247317"/>
          </a:xfrm>
          <a:prstGeom prst="rect">
            <a:avLst/>
          </a:prstGeom>
        </p:spPr>
        <p:txBody>
          <a:bodyPr wrap="square">
            <a:spAutoFit/>
          </a:bodyPr>
          <a:lstStyle/>
          <a:p>
            <a:pPr>
              <a:lnSpc>
                <a:spcPts val="2695"/>
              </a:lnSpc>
              <a:tabLst>
                <a:tab pos="0" algn="l"/>
              </a:tabLst>
            </a:pPr>
            <a:r>
              <a:rPr lang="ru-RU" sz="2000" dirty="0">
                <a:latin typeface="Times New Roman" panose="02020603050405020304" pitchFamily="18" charset="0"/>
                <a:cs typeface="Times New Roman" panose="02020603050405020304" pitchFamily="18" charset="0"/>
              </a:rPr>
              <a:t>По общему правилу </a:t>
            </a:r>
            <a:r>
              <a:rPr lang="ru-RU" sz="2000" b="1" dirty="0">
                <a:solidFill>
                  <a:srgbClr val="FF0000"/>
                </a:solidFill>
                <a:latin typeface="Times New Roman" panose="02020603050405020304" pitchFamily="18" charset="0"/>
                <a:cs typeface="Times New Roman" panose="02020603050405020304" pitchFamily="18" charset="0"/>
              </a:rPr>
              <a:t>изменение существенных условий контракта не допускается </a:t>
            </a:r>
            <a:r>
              <a:rPr lang="ru-RU" sz="2000" dirty="0">
                <a:latin typeface="Times New Roman" panose="02020603050405020304" pitchFamily="18" charset="0"/>
                <a:cs typeface="Times New Roman" panose="02020603050405020304" pitchFamily="18" charset="0"/>
              </a:rPr>
              <a:t>(ч.2 ст. 34, ч. 1 ст. 95 Закона № 44-ФЗ)</a:t>
            </a:r>
            <a:endParaRPr lang="en-US" sz="2000" dirty="0">
              <a:latin typeface="Times New Roman" panose="02020603050405020304" pitchFamily="18" charset="0"/>
              <a:cs typeface="Times New Roman" panose="02020603050405020304" pitchFamily="18" charset="0"/>
            </a:endParaRPr>
          </a:p>
          <a:p>
            <a:pPr>
              <a:lnSpc>
                <a:spcPts val="2695"/>
              </a:lnSpc>
              <a:tabLst>
                <a:tab pos="0" algn="l"/>
              </a:tabLst>
            </a:pPr>
            <a:endParaRPr lang="ru-RU" sz="2000" dirty="0" smtClean="0">
              <a:latin typeface="Times New Roman" panose="02020603050405020304" pitchFamily="18" charset="0"/>
              <a:cs typeface="Times New Roman" panose="02020603050405020304" pitchFamily="18" charset="0"/>
            </a:endParaRPr>
          </a:p>
          <a:p>
            <a:pPr>
              <a:lnSpc>
                <a:spcPts val="2695"/>
              </a:lnSpc>
              <a:tabLst>
                <a:tab pos="0" algn="l"/>
              </a:tabLst>
            </a:pPr>
            <a:endParaRPr lang="en-US" sz="2000" dirty="0">
              <a:latin typeface="Times New Roman" panose="02020603050405020304" pitchFamily="18" charset="0"/>
              <a:cs typeface="Times New Roman" panose="02020603050405020304" pitchFamily="18" charset="0"/>
            </a:endParaRPr>
          </a:p>
          <a:p>
            <a:pPr>
              <a:lnSpc>
                <a:spcPts val="2695"/>
              </a:lnSpc>
              <a:tabLst>
                <a:tab pos="0" algn="l"/>
              </a:tabLst>
            </a:pPr>
            <a:r>
              <a:rPr lang="ru-RU" sz="2000" b="1" dirty="0">
                <a:latin typeface="Times New Roman" panose="02020603050405020304" pitchFamily="18" charset="0"/>
                <a:cs typeface="Times New Roman" panose="02020603050405020304" pitchFamily="18" charset="0"/>
              </a:rPr>
              <a:t>Исключения</a:t>
            </a:r>
            <a:r>
              <a:rPr lang="ru-RU" sz="2000" dirty="0">
                <a:latin typeface="Times New Roman" panose="02020603050405020304" pitchFamily="18" charset="0"/>
                <a:cs typeface="Times New Roman" panose="02020603050405020304" pitchFamily="18" charset="0"/>
              </a:rPr>
              <a:t> из общего правила </a:t>
            </a:r>
            <a:r>
              <a:rPr lang="ru-RU" sz="2000" dirty="0">
                <a:solidFill>
                  <a:srgbClr val="FF0000"/>
                </a:solidFill>
                <a:latin typeface="Times New Roman" panose="02020603050405020304" pitchFamily="18" charset="0"/>
                <a:cs typeface="Times New Roman" panose="02020603050405020304" pitchFamily="18" charset="0"/>
              </a:rPr>
              <a:t>предусмотрены ст. 95</a:t>
            </a:r>
            <a:r>
              <a:rPr lang="ru-RU" sz="2000" dirty="0">
                <a:latin typeface="Times New Roman" panose="02020603050405020304" pitchFamily="18" charset="0"/>
                <a:cs typeface="Times New Roman" panose="02020603050405020304" pitchFamily="18" charset="0"/>
              </a:rPr>
              <a:t> и отдельными положениями </a:t>
            </a:r>
            <a:r>
              <a:rPr lang="ru-RU" sz="2000" dirty="0">
                <a:solidFill>
                  <a:srgbClr val="FF0000"/>
                </a:solidFill>
                <a:latin typeface="Times New Roman" panose="02020603050405020304" pitchFamily="18" charset="0"/>
                <a:cs typeface="Times New Roman" panose="02020603050405020304" pitchFamily="18" charset="0"/>
              </a:rPr>
              <a:t>ст. 112 (ч. 62, 65.1, 65.2, </a:t>
            </a:r>
            <a:r>
              <a:rPr lang="ru-RU" sz="2000" i="1" dirty="0">
                <a:solidFill>
                  <a:srgbClr val="FF0000"/>
                </a:solidFill>
                <a:latin typeface="Times New Roman" panose="02020603050405020304" pitchFamily="18" charset="0"/>
                <a:cs typeface="Times New Roman" panose="02020603050405020304" pitchFamily="18" charset="0"/>
              </a:rPr>
              <a:t>65.3</a:t>
            </a:r>
            <a:r>
              <a:rPr lang="ru-RU" sz="2000" dirty="0">
                <a:solidFill>
                  <a:srgbClr val="FF0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Закона № 44-ФЗ</a:t>
            </a:r>
            <a:endParaRPr lang="en-US" sz="2000" dirty="0">
              <a:latin typeface="Times New Roman" panose="02020603050405020304" pitchFamily="18" charset="0"/>
              <a:cs typeface="Times New Roman" panose="02020603050405020304" pitchFamily="18" charset="0"/>
            </a:endParaRPr>
          </a:p>
          <a:p>
            <a:pPr>
              <a:lnSpc>
                <a:spcPts val="2695"/>
              </a:lnSpc>
              <a:tabLst>
                <a:tab pos="0" algn="l"/>
              </a:tabLst>
            </a:pPr>
            <a:endParaRPr lang="en-US" dirty="0">
              <a:latin typeface="Times New Roman" panose="02020603050405020304" pitchFamily="18" charset="0"/>
              <a:cs typeface="Times New Roman" panose="02020603050405020304" pitchFamily="18" charset="0"/>
            </a:endParaRPr>
          </a:p>
          <a:p>
            <a:pPr>
              <a:lnSpc>
                <a:spcPts val="2695"/>
              </a:lnSpc>
            </a:pP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10" name="Схема 9"/>
          <p:cNvGraphicFramePr/>
          <p:nvPr>
            <p:extLst>
              <p:ext uri="{D42A27DB-BD31-4B8C-83A1-F6EECF244321}">
                <p14:modId xmlns:p14="http://schemas.microsoft.com/office/powerpoint/2010/main" val="974154703"/>
              </p:ext>
            </p:extLst>
          </p:nvPr>
        </p:nvGraphicFramePr>
        <p:xfrm>
          <a:off x="865044" y="1226557"/>
          <a:ext cx="4560395" cy="3928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Прямоугольник 3"/>
          <p:cNvSpPr/>
          <p:nvPr/>
        </p:nvSpPr>
        <p:spPr>
          <a:xfrm>
            <a:off x="3363335" y="198847"/>
            <a:ext cx="4421852" cy="369332"/>
          </a:xfrm>
          <a:prstGeom prst="rect">
            <a:avLst/>
          </a:prstGeom>
        </p:spPr>
        <p:txBody>
          <a:bodyPr wrap="none">
            <a:spAutoFit/>
          </a:bodyPr>
          <a:lstStyle/>
          <a:p>
            <a:r>
              <a:rPr lang="ru-RU" b="1" dirty="0" smtClean="0">
                <a:latin typeface="Arial" panose="020B0604020202020204" pitchFamily="34" charset="0"/>
              </a:rPr>
              <a:t>ИЗМЕНЕНИЕ  УСЛОВИЙ  </a:t>
            </a:r>
            <a:r>
              <a:rPr lang="ru-RU" b="1" dirty="0">
                <a:latin typeface="Arial" panose="020B0604020202020204" pitchFamily="34" charset="0"/>
              </a:rPr>
              <a:t>КОНТРАКТА</a:t>
            </a:r>
            <a:endParaRPr lang="ru-RU" dirty="0"/>
          </a:p>
        </p:txBody>
      </p:sp>
    </p:spTree>
    <p:extLst>
      <p:ext uri="{BB962C8B-B14F-4D97-AF65-F5344CB8AC3E}">
        <p14:creationId xmlns:p14="http://schemas.microsoft.com/office/powerpoint/2010/main" val="260140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61600"/>
            <a:ext cx="5568619" cy="6921421"/>
          </a:xfrm>
          <a:prstGeom prst="rect">
            <a:avLst/>
          </a:prstGeom>
        </p:spPr>
      </p:pic>
      <p:sp>
        <p:nvSpPr>
          <p:cNvPr id="85" name="object 17"/>
          <p:cNvSpPr txBox="1"/>
          <p:nvPr/>
        </p:nvSpPr>
        <p:spPr>
          <a:xfrm>
            <a:off x="348343" y="439096"/>
            <a:ext cx="11477898" cy="473634"/>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t>Изменения </a:t>
            </a:r>
            <a:r>
              <a:rPr lang="ru-RU" sz="2800" b="1" dirty="0"/>
              <a:t>в ПП РФ от 29.12.2021 № 2571</a:t>
            </a:r>
            <a:endParaRPr lang="ru-RU" sz="2800" b="1" dirty="0"/>
          </a:p>
        </p:txBody>
      </p:sp>
      <p:cxnSp>
        <p:nvCxnSpPr>
          <p:cNvPr id="24" name="Прямая соединительная линия 23"/>
          <p:cNvCxnSpPr/>
          <p:nvPr/>
        </p:nvCxnSpPr>
        <p:spPr>
          <a:xfrm flipV="1">
            <a:off x="-53058" y="1251284"/>
            <a:ext cx="12245058" cy="37738"/>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30522" y="1350621"/>
            <a:ext cx="11477898" cy="5509200"/>
          </a:xfrm>
          <a:prstGeom prst="rect">
            <a:avLst/>
          </a:prstGeom>
        </p:spPr>
        <p:txBody>
          <a:bodyPr wrap="square">
            <a:spAutoFit/>
          </a:bodyPr>
          <a:lstStyle/>
          <a:p>
            <a:pPr algn="just" fontAlgn="base">
              <a:buFont typeface="Arial" panose="020B0604020202020204" pitchFamily="34" charset="0"/>
              <a:buChar char="•"/>
            </a:pPr>
            <a:r>
              <a:rPr lang="ru-RU" sz="2200" dirty="0">
                <a:solidFill>
                  <a:srgbClr val="334059"/>
                </a:solidFill>
                <a:latin typeface="Roboto"/>
              </a:rPr>
              <a:t>установлено </a:t>
            </a:r>
            <a:r>
              <a:rPr lang="ru-RU" sz="2200" b="1" dirty="0">
                <a:solidFill>
                  <a:srgbClr val="FF0000"/>
                </a:solidFill>
                <a:latin typeface="Roboto"/>
              </a:rPr>
              <a:t>общее требование о предоставлении участниками закупок разрешения на ввод объекта капитального строительства в эксплуатацию</a:t>
            </a:r>
            <a:r>
              <a:rPr lang="ru-RU" sz="2200" dirty="0">
                <a:solidFill>
                  <a:srgbClr val="334059"/>
                </a:solidFill>
                <a:latin typeface="Roboto"/>
              </a:rPr>
              <a:t>, за исключением случаев, когда объектом закупки являются работы, не требующие выдачи такого разрешения;</a:t>
            </a:r>
          </a:p>
          <a:p>
            <a:pPr algn="just" fontAlgn="base"/>
            <a:endParaRPr lang="ru-RU" sz="2200" dirty="0">
              <a:solidFill>
                <a:srgbClr val="334059"/>
              </a:solidFill>
              <a:latin typeface="Roboto"/>
            </a:endParaRPr>
          </a:p>
          <a:p>
            <a:pPr algn="just" fontAlgn="base">
              <a:buFont typeface="Arial" panose="020B0604020202020204" pitchFamily="34" charset="0"/>
              <a:buChar char="•"/>
            </a:pPr>
            <a:r>
              <a:rPr lang="ru-RU" sz="2200" dirty="0">
                <a:solidFill>
                  <a:srgbClr val="334059"/>
                </a:solidFill>
                <a:latin typeface="Roboto"/>
              </a:rPr>
              <a:t>предоставлена возможность подтверждения опыта договором выполнения работ, </a:t>
            </a:r>
            <a:r>
              <a:rPr lang="ru-RU" sz="2200" b="1" dirty="0">
                <a:solidFill>
                  <a:srgbClr val="FF0000"/>
                </a:solidFill>
                <a:latin typeface="Roboto"/>
              </a:rPr>
              <a:t>не требующих выдачи разрешения </a:t>
            </a:r>
            <a:r>
              <a:rPr lang="ru-RU" sz="2200" dirty="0">
                <a:solidFill>
                  <a:srgbClr val="334059"/>
                </a:solidFill>
                <a:latin typeface="Roboto"/>
              </a:rPr>
              <a:t>на ввод объекта капитального строительства в эксплуатацию, </a:t>
            </a:r>
            <a:r>
              <a:rPr lang="ru-RU" sz="2200" b="1" dirty="0">
                <a:solidFill>
                  <a:srgbClr val="FF0000"/>
                </a:solidFill>
                <a:latin typeface="Roboto"/>
              </a:rPr>
              <a:t>если такой договор заключен и исполнен в соответствии с Законом № 44-ФЗ или Законом № 223-ФЗ;</a:t>
            </a:r>
            <a:endParaRPr lang="en-US" sz="2200" b="1" dirty="0">
              <a:solidFill>
                <a:srgbClr val="FF0000"/>
              </a:solidFill>
              <a:latin typeface="Roboto"/>
            </a:endParaRPr>
          </a:p>
          <a:p>
            <a:pPr algn="just" fontAlgn="base">
              <a:buFont typeface="Arial" panose="020B0604020202020204" pitchFamily="34" charset="0"/>
              <a:buChar char="•"/>
            </a:pPr>
            <a:endParaRPr lang="en-US" sz="2200" b="1" dirty="0">
              <a:solidFill>
                <a:srgbClr val="FF0000"/>
              </a:solidFill>
              <a:latin typeface="Roboto"/>
            </a:endParaRPr>
          </a:p>
          <a:p>
            <a:pPr algn="just" fontAlgn="base">
              <a:buFont typeface="Arial" panose="020B0604020202020204" pitchFamily="34" charset="0"/>
              <a:buChar char="•"/>
            </a:pPr>
            <a:r>
              <a:rPr lang="ru-RU" sz="2200" dirty="0"/>
              <a:t>подтверждение </a:t>
            </a:r>
            <a:r>
              <a:rPr lang="ru-RU" sz="2200" b="1" dirty="0">
                <a:solidFill>
                  <a:srgbClr val="FF0000"/>
                </a:solidFill>
              </a:rPr>
              <a:t>опыта по текущему ремонту </a:t>
            </a:r>
            <a:r>
              <a:rPr lang="ru-RU" sz="2200" dirty="0"/>
              <a:t>возможно  договорами, предусматривающего выполнение работ </a:t>
            </a:r>
            <a:r>
              <a:rPr lang="ru-RU" sz="2200" b="1" dirty="0">
                <a:solidFill>
                  <a:srgbClr val="FF0000"/>
                </a:solidFill>
              </a:rPr>
              <a:t>по строительству, реконструкции, капитальному </a:t>
            </a:r>
            <a:r>
              <a:rPr lang="ru-RU" sz="2200" dirty="0"/>
              <a:t>ремонту объекта капитального строительства.</a:t>
            </a:r>
          </a:p>
          <a:p>
            <a:pPr algn="just" fontAlgn="base">
              <a:buFont typeface="Arial" panose="020B0604020202020204" pitchFamily="34" charset="0"/>
              <a:buChar char="•"/>
            </a:pPr>
            <a:endParaRPr lang="ru-RU" sz="2200" b="1" dirty="0">
              <a:solidFill>
                <a:srgbClr val="FF0000"/>
              </a:solidFill>
              <a:latin typeface="Roboto"/>
            </a:endParaRPr>
          </a:p>
          <a:p>
            <a:pPr algn="just" fontAlgn="base">
              <a:buFont typeface="Arial" panose="020B0604020202020204" pitchFamily="34" charset="0"/>
              <a:buChar char="•"/>
            </a:pPr>
            <a:r>
              <a:rPr lang="ru-RU" sz="2200" dirty="0"/>
              <a:t>«</a:t>
            </a:r>
            <a:r>
              <a:rPr lang="ru-RU" sz="2200" b="1" dirty="0">
                <a:solidFill>
                  <a:srgbClr val="FF0000"/>
                </a:solidFill>
              </a:rPr>
              <a:t>договор строительного подряда</a:t>
            </a:r>
            <a:r>
              <a:rPr lang="ru-RU" sz="2200" dirty="0"/>
              <a:t>» используется в предусмотренном ч. 2 ст. 52 </a:t>
            </a:r>
            <a:r>
              <a:rPr lang="ru-RU" sz="2200" dirty="0" err="1"/>
              <a:t>ГрК</a:t>
            </a:r>
            <a:r>
              <a:rPr lang="ru-RU" sz="2200" dirty="0"/>
              <a:t> РФ значении</a:t>
            </a:r>
            <a:endParaRPr lang="ru-RU" sz="2200" b="1" dirty="0">
              <a:solidFill>
                <a:srgbClr val="FF0000"/>
              </a:solidFill>
              <a:latin typeface="Roboto"/>
            </a:endParaRPr>
          </a:p>
        </p:txBody>
      </p:sp>
      <p:sp>
        <p:nvSpPr>
          <p:cNvPr id="6"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Tree>
    <p:extLst>
      <p:ext uri="{BB962C8B-B14F-4D97-AF65-F5344CB8AC3E}">
        <p14:creationId xmlns:p14="http://schemas.microsoft.com/office/powerpoint/2010/main" val="113286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63421"/>
            <a:ext cx="5568619" cy="6921421"/>
          </a:xfrm>
          <a:prstGeom prst="rect">
            <a:avLst/>
          </a:prstGeom>
        </p:spPr>
      </p:pic>
      <p:sp>
        <p:nvSpPr>
          <p:cNvPr id="84" name="Shape 84"/>
          <p:cNvSpPr/>
          <p:nvPr/>
        </p:nvSpPr>
        <p:spPr>
          <a:xfrm>
            <a:off x="0" y="1375484"/>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r"/>
            <a:r>
              <a:rPr lang="ru-RU" sz="1800" dirty="0"/>
              <a:t>Основание: </a:t>
            </a:r>
            <a:r>
              <a:rPr lang="ru-RU" sz="1800" b="1" dirty="0"/>
              <a:t>п. 1.2 ч.1 ст. 95 </a:t>
            </a:r>
            <a:endParaRPr lang="ru-RU" sz="1800" dirty="0"/>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0" y="416732"/>
            <a:ext cx="11834864" cy="369332"/>
          </a:xfrm>
          <a:prstGeom prst="rect">
            <a:avLst/>
          </a:prstGeom>
        </p:spPr>
        <p:txBody>
          <a:bodyPr wrap="square">
            <a:spAutoFit/>
          </a:bodyPr>
          <a:lstStyle/>
          <a:p>
            <a:pPr algn="ctr"/>
            <a:r>
              <a:rPr lang="ru-RU" b="1" dirty="0">
                <a:latin typeface="Arial" panose="020B0604020202020204" pitchFamily="34" charset="0"/>
              </a:rPr>
              <a:t>ВОЗМОЖНОСТЬ </a:t>
            </a:r>
            <a:r>
              <a:rPr lang="ru-RU" b="1" dirty="0" smtClean="0">
                <a:latin typeface="Arial" panose="020B0604020202020204" pitchFamily="34" charset="0"/>
              </a:rPr>
              <a:t>ИЗМЕНЕНИЯ СУЩЕСТВЕННЫХ УСЛОВИЙ КОНТРАКТА</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26720" y="1960752"/>
            <a:ext cx="9896085" cy="3416320"/>
          </a:xfrm>
          <a:prstGeom prst="rect">
            <a:avLst/>
          </a:prstGeom>
        </p:spPr>
        <p:txBody>
          <a:bodyPr wrap="square">
            <a:spAutoFit/>
          </a:bodyPr>
          <a:lstStyle/>
          <a:p>
            <a:r>
              <a:rPr lang="ru-RU" sz="2400" dirty="0" smtClean="0"/>
              <a:t> </a:t>
            </a:r>
            <a:r>
              <a:rPr lang="ru-RU" sz="2400" dirty="0"/>
              <a:t>Увеличение или уменьшение </a:t>
            </a:r>
            <a:r>
              <a:rPr lang="ru-RU" sz="2400" dirty="0" smtClean="0"/>
              <a:t>количества </a:t>
            </a:r>
            <a:r>
              <a:rPr lang="ru-RU" sz="2400" dirty="0"/>
              <a:t>не более чем на </a:t>
            </a:r>
            <a:r>
              <a:rPr lang="ru-RU" sz="2400" b="1" dirty="0"/>
              <a:t>10</a:t>
            </a:r>
            <a:r>
              <a:rPr lang="ru-RU" sz="2400" b="1" dirty="0" smtClean="0"/>
              <a:t>%</a:t>
            </a:r>
          </a:p>
          <a:p>
            <a:endParaRPr lang="ru-RU" sz="2400" dirty="0"/>
          </a:p>
          <a:p>
            <a:r>
              <a:rPr lang="ru-RU" sz="2400" b="1" dirty="0"/>
              <a:t>Исключение – строительные </a:t>
            </a:r>
            <a:r>
              <a:rPr lang="ru-RU" sz="2400" b="1" dirty="0" smtClean="0"/>
              <a:t>контракты </a:t>
            </a:r>
          </a:p>
          <a:p>
            <a:endParaRPr lang="ru-RU" sz="2400" dirty="0"/>
          </a:p>
          <a:p>
            <a:r>
              <a:rPr lang="ru-RU" sz="2400" dirty="0"/>
              <a:t>Контракт в целом - не более 10% </a:t>
            </a:r>
            <a:endParaRPr lang="ru-RU" sz="2400" dirty="0" smtClean="0"/>
          </a:p>
          <a:p>
            <a:endParaRPr lang="ru-RU" sz="2400" dirty="0"/>
          </a:p>
          <a:p>
            <a:r>
              <a:rPr lang="ru-RU" sz="2400" dirty="0"/>
              <a:t>Каждая позиция - не более 10% </a:t>
            </a:r>
            <a:endParaRPr lang="ru-RU" sz="2400" dirty="0" smtClean="0"/>
          </a:p>
          <a:p>
            <a:endParaRPr lang="ru-RU" sz="2400" dirty="0"/>
          </a:p>
          <a:p>
            <a:r>
              <a:rPr lang="ru-RU" sz="2400" dirty="0"/>
              <a:t>Менять можно несколько раз - в </a:t>
            </a:r>
            <a:r>
              <a:rPr lang="ru-RU" sz="2400" dirty="0" smtClean="0"/>
              <a:t>пределах </a:t>
            </a:r>
            <a:r>
              <a:rPr lang="ru-RU" sz="2400" dirty="0"/>
              <a:t>10%</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769427" y="2848660"/>
            <a:ext cx="2798284" cy="1569660"/>
          </a:xfrm>
          <a:prstGeom prst="rect">
            <a:avLst/>
          </a:prstGeom>
        </p:spPr>
        <p:txBody>
          <a:bodyPr wrap="square">
            <a:spAutoFit/>
          </a:bodyPr>
          <a:lstStyle/>
          <a:p>
            <a:r>
              <a:rPr lang="ru-RU" sz="2400" b="1" dirty="0">
                <a:solidFill>
                  <a:srgbClr val="FF0000"/>
                </a:solidFill>
              </a:rPr>
              <a:t>Цену контракта меняйте </a:t>
            </a:r>
          </a:p>
          <a:p>
            <a:r>
              <a:rPr lang="ru-RU" sz="2400" b="1" dirty="0">
                <a:solidFill>
                  <a:srgbClr val="FF0000"/>
                </a:solidFill>
              </a:rPr>
              <a:t>пропорционально объему закупки </a:t>
            </a:r>
            <a:endParaRPr lang="ru-RU" sz="2400" b="1" dirty="0">
              <a:solidFill>
                <a:srgbClr val="FF0000"/>
              </a:solidFill>
            </a:endParaRPr>
          </a:p>
        </p:txBody>
      </p:sp>
      <p:sp>
        <p:nvSpPr>
          <p:cNvPr id="5" name="Прямоугольник 4"/>
          <p:cNvSpPr/>
          <p:nvPr/>
        </p:nvSpPr>
        <p:spPr>
          <a:xfrm>
            <a:off x="8516039" y="2577947"/>
            <a:ext cx="3216542" cy="236862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393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05079" y="1236942"/>
            <a:ext cx="11204155" cy="4985980"/>
          </a:xfrm>
          <a:prstGeom prst="rect">
            <a:avLst/>
          </a:prstGeom>
        </p:spPr>
        <p:txBody>
          <a:bodyPr wrap="square">
            <a:spAutoFit/>
          </a:bodyPr>
          <a:lstStyle/>
          <a:p>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П</a:t>
            </a:r>
            <a:r>
              <a:rPr lang="ru-RU" sz="2400" dirty="0" smtClean="0"/>
              <a:t>ри </a:t>
            </a:r>
            <a:r>
              <a:rPr lang="ru-RU" sz="2400" u="sng" dirty="0"/>
              <a:t>изменении </a:t>
            </a:r>
            <a:r>
              <a:rPr lang="ru-RU" sz="2400" b="1" u="sng" dirty="0">
                <a:solidFill>
                  <a:srgbClr val="FF0000"/>
                </a:solidFill>
              </a:rPr>
              <a:t>объема</a:t>
            </a:r>
            <a:r>
              <a:rPr lang="ru-RU" sz="2400" u="sng" dirty="0"/>
              <a:t> и (или) </a:t>
            </a:r>
            <a:r>
              <a:rPr lang="ru-RU" sz="2400" b="1" u="sng" dirty="0">
                <a:solidFill>
                  <a:srgbClr val="FF0000"/>
                </a:solidFill>
              </a:rPr>
              <a:t>видов</a:t>
            </a:r>
            <a:r>
              <a:rPr lang="ru-RU" sz="2400" u="sng" dirty="0"/>
              <a:t> выполняемых работ по контракту</a:t>
            </a:r>
            <a:r>
              <a:rPr lang="ru-RU" sz="2400" dirty="0"/>
              <a:t>, предметом которого является выполнение работ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 (памятников истории и культуры) народов Российской Федерации, а также по контрактам, предусмотренным </a:t>
            </a:r>
            <a:r>
              <a:rPr lang="ru-RU" sz="2400" dirty="0">
                <a:hlinkClick r:id="rId4"/>
              </a:rPr>
              <a:t>частями 16 и </a:t>
            </a:r>
            <a:r>
              <a:rPr lang="ru-RU" sz="2400" dirty="0">
                <a:hlinkClick r:id="rId5"/>
              </a:rPr>
              <a:t>16.1 статьи 34 настоящего Федерального закона. </a:t>
            </a:r>
            <a:endParaRPr lang="ru-RU" sz="2400" dirty="0" smtClean="0">
              <a:hlinkClick r:id="rId5"/>
            </a:endParaRPr>
          </a:p>
          <a:p>
            <a:endParaRPr lang="ru-RU" sz="2400" dirty="0">
              <a:hlinkClick r:id="rId5"/>
            </a:endParaRPr>
          </a:p>
          <a:p>
            <a:r>
              <a:rPr lang="ru-RU" sz="2400" dirty="0" smtClean="0">
                <a:hlinkClick r:id="rId5"/>
              </a:rPr>
              <a:t>	При </a:t>
            </a:r>
            <a:r>
              <a:rPr lang="ru-RU" sz="2400" dirty="0">
                <a:hlinkClick r:id="rId5"/>
              </a:rPr>
              <a:t>этом допускается изменение с учетом положений бюджетного законодательства Российской Федерации цены контракта </a:t>
            </a:r>
            <a:r>
              <a:rPr lang="ru-RU" sz="2400" b="1" dirty="0">
                <a:hlinkClick r:id="rId5"/>
              </a:rPr>
              <a:t>не более чем на десять процентов цены контракта</a:t>
            </a:r>
          </a:p>
          <a:p>
            <a:endParaRPr lang="ru-RU" dirty="0" smtClean="0">
              <a:solidFill>
                <a:srgbClr val="000000"/>
              </a:solidFill>
              <a:latin typeface="Times New Roman" panose="02020603050405020304" pitchFamily="18" charset="0"/>
            </a:endParaRPr>
          </a:p>
          <a:p>
            <a:endParaRPr lang="ru-RU" dirty="0">
              <a:solidFill>
                <a:srgbClr val="000000"/>
              </a:solidFill>
              <a:latin typeface="Times New Roman" panose="02020603050405020304" pitchFamily="18" charset="0"/>
            </a:endParaRPr>
          </a:p>
          <a:p>
            <a:pPr algn="r"/>
            <a:r>
              <a:rPr lang="ru-RU" dirty="0" smtClean="0"/>
              <a:t>п.1.3 </a:t>
            </a:r>
            <a:r>
              <a:rPr lang="ru-RU" dirty="0"/>
              <a:t>ч.1 </a:t>
            </a:r>
            <a:r>
              <a:rPr lang="ru-RU" dirty="0" smtClean="0"/>
              <a:t>ст.95.  44-ФЗ</a:t>
            </a:r>
            <a:endParaRPr lang="ru-RU" dirty="0"/>
          </a:p>
        </p:txBody>
      </p:sp>
      <p:sp>
        <p:nvSpPr>
          <p:cNvPr id="3" name="Прямоугольник 2"/>
          <p:cNvSpPr/>
          <p:nvPr/>
        </p:nvSpPr>
        <p:spPr>
          <a:xfrm>
            <a:off x="1575411" y="164532"/>
            <a:ext cx="9463489" cy="400110"/>
          </a:xfrm>
          <a:prstGeom prst="rect">
            <a:avLst/>
          </a:prstGeom>
        </p:spPr>
        <p:txBody>
          <a:bodyPr wrap="square">
            <a:spAutoFit/>
          </a:bodyPr>
          <a:lstStyle/>
          <a:p>
            <a:r>
              <a:rPr lang="ru-RU" sz="2000" b="1" dirty="0">
                <a:latin typeface="Arial" panose="020B0604020202020204" pitchFamily="34" charset="0"/>
              </a:rPr>
              <a:t>ВОЗМОЖНОСТЬ ИЗМЕНЕНИЯ </a:t>
            </a:r>
            <a:r>
              <a:rPr lang="ru-RU" sz="2000" b="1" dirty="0" smtClean="0">
                <a:latin typeface="Arial" panose="020B0604020202020204" pitchFamily="34" charset="0"/>
              </a:rPr>
              <a:t>ОБЪЕМОВ И ВИДОВ РАБОТ (</a:t>
            </a:r>
            <a:r>
              <a:rPr lang="ru-RU" sz="2000" b="1" dirty="0">
                <a:latin typeface="Arial" panose="020B0604020202020204" pitchFamily="34" charset="0"/>
              </a:rPr>
              <a:t>СТРОЙКА)</a:t>
            </a:r>
            <a:endParaRPr lang="ru-RU" sz="2000" dirty="0"/>
          </a:p>
        </p:txBody>
      </p:sp>
    </p:spTree>
    <p:extLst>
      <p:ext uri="{BB962C8B-B14F-4D97-AF65-F5344CB8AC3E}">
        <p14:creationId xmlns:p14="http://schemas.microsoft.com/office/powerpoint/2010/main" val="84777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05079" y="1236942"/>
            <a:ext cx="11204155" cy="3877985"/>
          </a:xfrm>
          <a:prstGeom prst="rect">
            <a:avLst/>
          </a:prstGeom>
        </p:spPr>
        <p:txBody>
          <a:bodyPr wrap="square">
            <a:spAutoFit/>
          </a:bodyPr>
          <a:lstStyle/>
          <a:p>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	</a:t>
            </a:r>
            <a:r>
              <a:rPr lang="ru-RU" sz="2400" dirty="0"/>
              <a:t>Если цена контракта на выполнение работ для </a:t>
            </a:r>
            <a:r>
              <a:rPr lang="ru-RU" sz="2400" dirty="0" smtClean="0"/>
              <a:t>федеральных </a:t>
            </a:r>
            <a:r>
              <a:rPr lang="ru-RU" sz="2400" dirty="0"/>
              <a:t>нужд, на срок </a:t>
            </a:r>
            <a:r>
              <a:rPr lang="ru-RU" sz="2400" b="1" dirty="0">
                <a:solidFill>
                  <a:srgbClr val="FF0000"/>
                </a:solidFill>
              </a:rPr>
              <a:t>не менее чем три </a:t>
            </a:r>
            <a:r>
              <a:rPr lang="ru-RU" sz="2400" b="1" dirty="0" smtClean="0">
                <a:solidFill>
                  <a:srgbClr val="FF0000"/>
                </a:solidFill>
              </a:rPr>
              <a:t>года</a:t>
            </a:r>
            <a:r>
              <a:rPr lang="ru-RU" sz="2400" dirty="0" smtClean="0">
                <a:solidFill>
                  <a:srgbClr val="FF0000"/>
                </a:solidFill>
              </a:rPr>
              <a:t> </a:t>
            </a:r>
            <a:r>
              <a:rPr lang="ru-RU" sz="2400" dirty="0"/>
              <a:t>попадает в установленный размер, условия </a:t>
            </a:r>
            <a:r>
              <a:rPr lang="ru-RU" sz="2400" dirty="0" smtClean="0"/>
              <a:t>могут </a:t>
            </a:r>
            <a:r>
              <a:rPr lang="ru-RU" sz="2400" dirty="0"/>
              <a:t>быть изменены на основании решения </a:t>
            </a:r>
            <a:r>
              <a:rPr lang="ru-RU" sz="2400" dirty="0" smtClean="0"/>
              <a:t>Правительства </a:t>
            </a:r>
            <a:r>
              <a:rPr lang="ru-RU" sz="2400" dirty="0"/>
              <a:t>РФ, </a:t>
            </a:r>
            <a:endParaRPr lang="ru-RU" sz="2400" dirty="0" smtClean="0"/>
          </a:p>
          <a:p>
            <a:endParaRPr lang="ru-RU" sz="2400" dirty="0"/>
          </a:p>
          <a:p>
            <a:r>
              <a:rPr lang="ru-RU" sz="2400" dirty="0" smtClean="0"/>
              <a:t>	Если </a:t>
            </a:r>
            <a:r>
              <a:rPr lang="ru-RU" sz="2400" dirty="0"/>
              <a:t>цена контракта на выполнение работ для </a:t>
            </a:r>
            <a:r>
              <a:rPr lang="ru-RU" sz="2400" dirty="0" smtClean="0"/>
              <a:t>нужд </a:t>
            </a:r>
            <a:r>
              <a:rPr lang="ru-RU" sz="2400" dirty="0"/>
              <a:t>субъекта на срок </a:t>
            </a:r>
            <a:r>
              <a:rPr lang="ru-RU" sz="2400" b="1" dirty="0">
                <a:solidFill>
                  <a:srgbClr val="FF0000"/>
                </a:solidFill>
              </a:rPr>
              <a:t>не менее чем три года</a:t>
            </a:r>
            <a:r>
              <a:rPr lang="ru-RU" sz="2400" dirty="0"/>
              <a:t> </a:t>
            </a:r>
            <a:r>
              <a:rPr lang="ru-RU" sz="2400" dirty="0" smtClean="0"/>
              <a:t>или </a:t>
            </a:r>
            <a:r>
              <a:rPr lang="ru-RU" sz="2400" dirty="0"/>
              <a:t>муниципальных нужд, на срок </a:t>
            </a:r>
            <a:r>
              <a:rPr lang="ru-RU" sz="2400" b="1" dirty="0">
                <a:solidFill>
                  <a:srgbClr val="FF0000"/>
                </a:solidFill>
              </a:rPr>
              <a:t>не менее чем </a:t>
            </a:r>
            <a:r>
              <a:rPr lang="ru-RU" sz="2400" b="1" dirty="0" smtClean="0">
                <a:solidFill>
                  <a:srgbClr val="FF0000"/>
                </a:solidFill>
              </a:rPr>
              <a:t>один </a:t>
            </a:r>
            <a:r>
              <a:rPr lang="ru-RU" sz="2400" b="1" dirty="0">
                <a:solidFill>
                  <a:srgbClr val="FF0000"/>
                </a:solidFill>
              </a:rPr>
              <a:t>год</a:t>
            </a:r>
            <a:r>
              <a:rPr lang="ru-RU" sz="2400" b="1" dirty="0"/>
              <a:t> </a:t>
            </a:r>
            <a:r>
              <a:rPr lang="ru-RU" sz="2400" dirty="0"/>
              <a:t>попадает в установленный размер, </a:t>
            </a:r>
            <a:r>
              <a:rPr lang="ru-RU" sz="2400" dirty="0" smtClean="0"/>
              <a:t>условия </a:t>
            </a:r>
            <a:r>
              <a:rPr lang="ru-RU" sz="2400" dirty="0"/>
              <a:t>могут быть изменены на основании </a:t>
            </a:r>
            <a:r>
              <a:rPr lang="ru-RU" sz="2400" dirty="0" smtClean="0"/>
              <a:t>решения </a:t>
            </a:r>
            <a:r>
              <a:rPr lang="ru-RU" sz="2400" dirty="0"/>
              <a:t>Правительства субъекта РФ, </a:t>
            </a:r>
            <a:r>
              <a:rPr lang="ru-RU" sz="2400" dirty="0" smtClean="0"/>
              <a:t>решением ОМС</a:t>
            </a:r>
            <a:endParaRPr lang="ru-RU" dirty="0">
              <a:solidFill>
                <a:srgbClr val="000000"/>
              </a:solidFill>
              <a:latin typeface="Times New Roman" panose="02020603050405020304" pitchFamily="18" charset="0"/>
            </a:endParaRPr>
          </a:p>
          <a:p>
            <a:pPr algn="r"/>
            <a:endParaRPr lang="ru-RU" dirty="0" smtClean="0"/>
          </a:p>
          <a:p>
            <a:pPr algn="r"/>
            <a:endParaRPr lang="ru-RU" dirty="0"/>
          </a:p>
          <a:p>
            <a:pPr algn="r"/>
            <a:r>
              <a:rPr lang="ru-RU" dirty="0" smtClean="0"/>
              <a:t>п.2-4 </a:t>
            </a:r>
            <a:r>
              <a:rPr lang="ru-RU" dirty="0"/>
              <a:t>ч.1 </a:t>
            </a:r>
            <a:r>
              <a:rPr lang="ru-RU" dirty="0" smtClean="0"/>
              <a:t>ст.95.  44-ФЗ</a:t>
            </a:r>
            <a:endParaRPr lang="ru-RU" dirty="0"/>
          </a:p>
        </p:txBody>
      </p:sp>
      <p:sp>
        <p:nvSpPr>
          <p:cNvPr id="3" name="Прямоугольник 2"/>
          <p:cNvSpPr/>
          <p:nvPr/>
        </p:nvSpPr>
        <p:spPr>
          <a:xfrm>
            <a:off x="2728511" y="190215"/>
            <a:ext cx="9463489" cy="400110"/>
          </a:xfrm>
          <a:prstGeom prst="rect">
            <a:avLst/>
          </a:prstGeom>
        </p:spPr>
        <p:txBody>
          <a:bodyPr wrap="square">
            <a:spAutoFit/>
          </a:bodyPr>
          <a:lstStyle/>
          <a:p>
            <a:r>
              <a:rPr lang="ru-RU" sz="2000" b="1" dirty="0">
                <a:latin typeface="Arial" panose="020B0604020202020204" pitchFamily="34" charset="0"/>
              </a:rPr>
              <a:t>ВОЗМОЖНОСТЬ ИЗМЕНЕНИЯ </a:t>
            </a:r>
            <a:r>
              <a:rPr lang="ru-RU" sz="2000" b="1" dirty="0" smtClean="0">
                <a:latin typeface="Arial" panose="020B0604020202020204" pitchFamily="34" charset="0"/>
              </a:rPr>
              <a:t>ВСЕХ УСЛОВИЙ</a:t>
            </a:r>
            <a:endParaRPr lang="ru-RU" sz="2000" dirty="0"/>
          </a:p>
        </p:txBody>
      </p:sp>
    </p:spTree>
    <p:extLst>
      <p:ext uri="{BB962C8B-B14F-4D97-AF65-F5344CB8AC3E}">
        <p14:creationId xmlns:p14="http://schemas.microsoft.com/office/powerpoint/2010/main" val="346822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235026" y="1129755"/>
            <a:ext cx="11721947" cy="5324535"/>
          </a:xfrm>
          <a:prstGeom prst="rect">
            <a:avLst/>
          </a:prstGeom>
        </p:spPr>
        <p:txBody>
          <a:bodyPr wrap="square">
            <a:spAutoFit/>
          </a:bodyPr>
          <a:lstStyle/>
          <a:p>
            <a:pPr algn="just"/>
            <a:r>
              <a:rPr lang="ru-RU" dirty="0" smtClean="0">
                <a:latin typeface="Calibri" panose="020F0502020204030204" pitchFamily="34" charset="0"/>
              </a:rPr>
              <a:t>	</a:t>
            </a:r>
            <a:r>
              <a:rPr lang="ru-RU" sz="2000" dirty="0" smtClean="0">
                <a:latin typeface="Calibri" panose="020F0502020204030204" pitchFamily="34" charset="0"/>
              </a:rPr>
              <a:t>Установить </a:t>
            </a:r>
            <a:r>
              <a:rPr lang="ru-RU" sz="2000" dirty="0">
                <a:latin typeface="Calibri" panose="020F0502020204030204" pitchFamily="34" charset="0"/>
              </a:rPr>
              <a:t>следующие размеры цены контракта, заключенного на срок </a:t>
            </a:r>
            <a:r>
              <a:rPr lang="ru-RU" sz="2000" b="1" dirty="0">
                <a:solidFill>
                  <a:srgbClr val="FF0000"/>
                </a:solidFill>
                <a:latin typeface="Calibri" panose="020F0502020204030204" pitchFamily="34" charset="0"/>
              </a:rPr>
              <a:t>не менее чем 3 года </a:t>
            </a:r>
            <a:r>
              <a:rPr lang="ru-RU" sz="2000" dirty="0">
                <a:latin typeface="Calibri" panose="020F0502020204030204" pitchFamily="34" charset="0"/>
              </a:rPr>
              <a:t>для обеспечения федеральных нужд, нужд субъекта Российской Федерации и на срок </a:t>
            </a:r>
            <a:r>
              <a:rPr lang="ru-RU" sz="2000" b="1" dirty="0">
                <a:solidFill>
                  <a:srgbClr val="FF0000"/>
                </a:solidFill>
                <a:latin typeface="Calibri" panose="020F0502020204030204" pitchFamily="34" charset="0"/>
              </a:rPr>
              <a:t>не менее чем 1 год </a:t>
            </a:r>
            <a:r>
              <a:rPr lang="ru-RU" sz="2000" dirty="0">
                <a:latin typeface="Calibri" panose="020F0502020204030204" pitchFamily="34" charset="0"/>
              </a:rPr>
              <a:t>для обеспечения муниципальных нужд, </a:t>
            </a:r>
            <a:r>
              <a:rPr lang="ru-RU" sz="2000" u="sng" dirty="0">
                <a:latin typeface="Calibri" panose="020F0502020204030204" pitchFamily="34" charset="0"/>
              </a:rPr>
              <a:t>при которой или при превышении которой </a:t>
            </a:r>
            <a:r>
              <a:rPr lang="ru-RU" sz="2000" b="1" dirty="0">
                <a:latin typeface="Calibri" panose="020F0502020204030204" pitchFamily="34" charset="0"/>
              </a:rPr>
              <a:t>существенные условия</a:t>
            </a:r>
            <a:r>
              <a:rPr lang="ru-RU" sz="2000" dirty="0">
                <a:latin typeface="Calibri" panose="020F0502020204030204" pitchFamily="34" charset="0"/>
              </a:rPr>
              <a:t> контракта </a:t>
            </a:r>
            <a:r>
              <a:rPr lang="ru-RU" sz="2000" b="1" dirty="0">
                <a:latin typeface="Calibri" panose="020F0502020204030204" pitchFamily="34" charset="0"/>
              </a:rPr>
              <a:t>могут быть изменены в</a:t>
            </a:r>
            <a:r>
              <a:rPr lang="ru-RU" sz="2000" dirty="0">
                <a:latin typeface="Calibri" panose="020F0502020204030204" pitchFamily="34" charset="0"/>
              </a:rPr>
              <a:t> установленном порядке, в случае если выполнение контракта </a:t>
            </a:r>
            <a:r>
              <a:rPr lang="ru-RU" sz="2000" b="1" dirty="0">
                <a:latin typeface="Calibri" panose="020F0502020204030204" pitchFamily="34" charset="0"/>
              </a:rPr>
              <a:t>по независящим от сторон контракта обстоятельствам без изменения его условий невозможно</a:t>
            </a:r>
            <a:r>
              <a:rPr lang="ru-RU" sz="2000" dirty="0">
                <a:latin typeface="Calibri" panose="020F0502020204030204" pitchFamily="34" charset="0"/>
              </a:rPr>
              <a:t>:</a:t>
            </a:r>
          </a:p>
          <a:p>
            <a:pPr algn="just"/>
            <a:r>
              <a:rPr lang="ru-RU" sz="2000" dirty="0" smtClean="0">
                <a:latin typeface="Calibri" panose="020F0502020204030204" pitchFamily="34" charset="0"/>
              </a:rPr>
              <a:t>	10 </a:t>
            </a:r>
            <a:r>
              <a:rPr lang="ru-RU" sz="2000" dirty="0">
                <a:latin typeface="Calibri" panose="020F0502020204030204" pitchFamily="34" charset="0"/>
              </a:rPr>
              <a:t>млрд. рублей - для контракта, заключенного для обеспечения федеральных нужд, </a:t>
            </a:r>
          </a:p>
          <a:p>
            <a:pPr algn="just"/>
            <a:r>
              <a:rPr lang="ru-RU" sz="2000" dirty="0" smtClean="0">
                <a:latin typeface="Calibri" panose="020F0502020204030204" pitchFamily="34" charset="0"/>
              </a:rPr>
              <a:t>	1 </a:t>
            </a:r>
            <a:r>
              <a:rPr lang="ru-RU" sz="2000" dirty="0">
                <a:latin typeface="Calibri" panose="020F0502020204030204" pitchFamily="34" charset="0"/>
              </a:rPr>
              <a:t>млрд. рублей - для контракта, заключенного для обеспечения нужд субъекта </a:t>
            </a:r>
            <a:r>
              <a:rPr lang="ru-RU" sz="2000" dirty="0" smtClean="0">
                <a:latin typeface="Calibri" panose="020F0502020204030204" pitchFamily="34" charset="0"/>
              </a:rPr>
              <a:t>РФ, </a:t>
            </a:r>
            <a:endParaRPr lang="ru-RU" sz="2000" dirty="0">
              <a:latin typeface="Calibri" panose="020F0502020204030204" pitchFamily="34" charset="0"/>
            </a:endParaRPr>
          </a:p>
          <a:p>
            <a:pPr algn="just"/>
            <a:r>
              <a:rPr lang="ru-RU" sz="2000" dirty="0" smtClean="0">
                <a:latin typeface="Calibri" panose="020F0502020204030204" pitchFamily="34" charset="0"/>
              </a:rPr>
              <a:t>	500 </a:t>
            </a:r>
            <a:r>
              <a:rPr lang="ru-RU" sz="2000" dirty="0">
                <a:latin typeface="Calibri" panose="020F0502020204030204" pitchFamily="34" charset="0"/>
              </a:rPr>
              <a:t>млн. рублей - для контракта, заключенного для обеспечения муниципальных нужд,</a:t>
            </a:r>
          </a:p>
          <a:p>
            <a:pPr algn="just"/>
            <a:r>
              <a:rPr lang="ru-RU" sz="2000" dirty="0" smtClean="0">
                <a:latin typeface="Calibri" panose="020F0502020204030204" pitchFamily="34" charset="0"/>
              </a:rPr>
              <a:t>	100 </a:t>
            </a:r>
            <a:r>
              <a:rPr lang="ru-RU" sz="2000" dirty="0">
                <a:latin typeface="Calibri" panose="020F0502020204030204" pitchFamily="34" charset="0"/>
              </a:rPr>
              <a:t>млн. рублей - для контракта жизненного цикла;</a:t>
            </a:r>
          </a:p>
          <a:p>
            <a:pPr algn="just"/>
            <a:r>
              <a:rPr lang="ru-RU" sz="2000" dirty="0" smtClean="0">
                <a:latin typeface="Calibri" panose="020F0502020204030204" pitchFamily="34" charset="0"/>
              </a:rPr>
              <a:t>	100 </a:t>
            </a:r>
            <a:r>
              <a:rPr lang="ru-RU" sz="2000" dirty="0">
                <a:latin typeface="Calibri" panose="020F0502020204030204" pitchFamily="34" charset="0"/>
              </a:rPr>
              <a:t>млн. рублей - для контракта, заключенного для обеспечения федеральных нужд, включающего выполнение работ по геологическому изучению недр</a:t>
            </a:r>
            <a:r>
              <a:rPr lang="ru-RU" sz="2000" dirty="0" smtClean="0">
                <a:latin typeface="Calibri" panose="020F0502020204030204" pitchFamily="34" charset="0"/>
              </a:rPr>
              <a:t>;</a:t>
            </a:r>
          </a:p>
          <a:p>
            <a:r>
              <a:rPr lang="ru-RU" sz="2000" dirty="0" smtClean="0"/>
              <a:t>	100 </a:t>
            </a:r>
            <a:r>
              <a:rPr lang="ru-RU" sz="2000" dirty="0"/>
              <a:t>МЛН ₽ (до 31.12.2022 -1 МЛН ₽) – для заключенного на срок не менее 1 года контракта, предусмотренного </a:t>
            </a:r>
            <a:r>
              <a:rPr lang="ru-RU" sz="2000" dirty="0" smtClean="0"/>
              <a:t>ч.16 </a:t>
            </a:r>
            <a:r>
              <a:rPr lang="ru-RU" sz="2000" dirty="0"/>
              <a:t>(при условии, что контракт жизненного цикла предусматривает проектирование, строительство, реконструкцию, </a:t>
            </a:r>
            <a:r>
              <a:rPr lang="ru-RU" sz="2000" dirty="0" smtClean="0"/>
              <a:t>капитальный </a:t>
            </a:r>
            <a:r>
              <a:rPr lang="ru-RU" sz="2000" dirty="0"/>
              <a:t>ремонт объекта капитального строительства) и ч. 16 1 ст. 34, для контракта, предметом которого </a:t>
            </a:r>
            <a:r>
              <a:rPr lang="ru-RU" sz="2000" dirty="0" smtClean="0"/>
              <a:t>является </a:t>
            </a:r>
            <a:r>
              <a:rPr lang="ru-RU" sz="2000" dirty="0"/>
              <a:t>выполнение работ по строительству, реконструкции, капитальному ремонту, сносу объекта капитального </a:t>
            </a:r>
            <a:r>
              <a:rPr lang="ru-RU" sz="2000" dirty="0" smtClean="0"/>
              <a:t>строительства</a:t>
            </a:r>
            <a:r>
              <a:rPr lang="ru-RU" sz="2000" dirty="0"/>
              <a:t>, проведению работ по сохранению объектов культурного наследия.</a:t>
            </a:r>
            <a:endParaRPr lang="ru-RU" sz="2000" dirty="0">
              <a:latin typeface="Calibri" panose="020F0502020204030204" pitchFamily="34" charset="0"/>
            </a:endParaRPr>
          </a:p>
        </p:txBody>
      </p:sp>
      <p:sp>
        <p:nvSpPr>
          <p:cNvPr id="3" name="Прямоугольник 2"/>
          <p:cNvSpPr/>
          <p:nvPr/>
        </p:nvSpPr>
        <p:spPr>
          <a:xfrm>
            <a:off x="2758394" y="275753"/>
            <a:ext cx="7527510" cy="461665"/>
          </a:xfrm>
          <a:prstGeom prst="rect">
            <a:avLst/>
          </a:prstGeom>
        </p:spPr>
        <p:txBody>
          <a:bodyPr wrap="none">
            <a:spAutoFit/>
          </a:bodyPr>
          <a:lstStyle/>
          <a:p>
            <a:r>
              <a:rPr lang="ru-RU" sz="2400" b="1" dirty="0"/>
              <a:t>Постановление Правительства РФ от 19.12.2013 N 1186</a:t>
            </a:r>
          </a:p>
        </p:txBody>
      </p:sp>
    </p:spTree>
    <p:extLst>
      <p:ext uri="{BB962C8B-B14F-4D97-AF65-F5344CB8AC3E}">
        <p14:creationId xmlns:p14="http://schemas.microsoft.com/office/powerpoint/2010/main" val="218468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18012" y="1097169"/>
            <a:ext cx="11499932" cy="5632311"/>
          </a:xfrm>
          <a:prstGeom prst="rect">
            <a:avLst/>
          </a:prstGeom>
        </p:spPr>
        <p:txBody>
          <a:bodyPr wrap="square">
            <a:spAutoFit/>
          </a:bodyPr>
          <a:lstStyle/>
          <a:p>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	Если </a:t>
            </a:r>
            <a:r>
              <a:rPr lang="ru-RU" dirty="0">
                <a:solidFill>
                  <a:srgbClr val="000000"/>
                </a:solidFill>
                <a:latin typeface="Times New Roman" panose="02020603050405020304" pitchFamily="18" charset="0"/>
              </a:rPr>
              <a:t>при исполнении заключенного на срок </a:t>
            </a:r>
            <a:r>
              <a:rPr lang="ru-RU" b="1" dirty="0">
                <a:solidFill>
                  <a:srgbClr val="FF0000"/>
                </a:solidFill>
                <a:latin typeface="Times New Roman" panose="02020603050405020304" pitchFamily="18" charset="0"/>
              </a:rPr>
              <a:t>не менее одного года контракта</a:t>
            </a:r>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предусмотренного</a:t>
            </a:r>
            <a:r>
              <a:rPr lang="ru-RU" dirty="0">
                <a:solidFill>
                  <a:srgbClr val="000000"/>
                </a:solidFill>
                <a:latin typeface="Times New Roman" panose="02020603050405020304" pitchFamily="18" charset="0"/>
              </a:rPr>
              <a:t> </a:t>
            </a:r>
            <a:r>
              <a:rPr lang="ru-RU" u="sng" dirty="0">
                <a:solidFill>
                  <a:srgbClr val="1A0DAB"/>
                </a:solidFill>
                <a:latin typeface="Times New Roman" panose="02020603050405020304" pitchFamily="18" charset="0"/>
                <a:hlinkClick r:id="rId4"/>
              </a:rPr>
              <a:t>частью 16</a:t>
            </a:r>
            <a:r>
              <a:rPr lang="ru-RU" dirty="0">
                <a:solidFill>
                  <a:srgbClr val="000000"/>
                </a:solidFill>
                <a:latin typeface="Times New Roman" panose="02020603050405020304" pitchFamily="18" charset="0"/>
              </a:rPr>
              <a:t>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a:t>
            </a:r>
            <a:r>
              <a:rPr lang="ru-RU" u="sng" dirty="0">
                <a:solidFill>
                  <a:srgbClr val="1A0DAB"/>
                </a:solidFill>
                <a:latin typeface="Times New Roman" panose="02020603050405020304" pitchFamily="18" charset="0"/>
                <a:hlinkClick r:id="rId5"/>
              </a:rPr>
              <a:t>частью 16.1 статьи 34</a:t>
            </a:r>
            <a:r>
              <a:rPr lang="ru-RU" dirty="0">
                <a:solidFill>
                  <a:srgbClr val="000000"/>
                </a:solidFill>
                <a:latin typeface="Times New Roman" panose="02020603050405020304" pitchFamily="18" charset="0"/>
              </a:rPr>
              <a:t> настоящего Федерального закона, контракта, предметом которого является </a:t>
            </a:r>
            <a:r>
              <a:rPr lang="ru-RU" b="1" dirty="0">
                <a:solidFill>
                  <a:srgbClr val="000000"/>
                </a:solidFill>
                <a:latin typeface="Times New Roman" panose="02020603050405020304" pitchFamily="18" charset="0"/>
              </a:rPr>
              <a:t>выполнение работ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a:t>
            </a:r>
            <a:r>
              <a:rPr lang="ru-RU" dirty="0">
                <a:solidFill>
                  <a:srgbClr val="000000"/>
                </a:solidFill>
                <a:latin typeface="Times New Roman" panose="02020603050405020304" pitchFamily="18" charset="0"/>
              </a:rPr>
              <a:t>, цена которого составляет или </a:t>
            </a:r>
            <a:r>
              <a:rPr lang="ru-RU" b="1" dirty="0" smtClean="0">
                <a:solidFill>
                  <a:srgbClr val="FF0000"/>
                </a:solidFill>
                <a:latin typeface="Times New Roman" panose="02020603050405020304" pitchFamily="18" charset="0"/>
              </a:rPr>
              <a:t>превышает</a:t>
            </a:r>
            <a:r>
              <a:rPr lang="ru-RU" b="1" dirty="0">
                <a:solidFill>
                  <a:srgbClr val="FF0000"/>
                </a:solidFill>
                <a:latin typeface="Times New Roman" panose="02020603050405020304" pitchFamily="18" charset="0"/>
              </a:rPr>
              <a:t> </a:t>
            </a:r>
            <a:r>
              <a:rPr lang="ru-RU" b="1" u="sng" dirty="0">
                <a:solidFill>
                  <a:srgbClr val="FF0000"/>
                </a:solidFill>
                <a:latin typeface="Times New Roman" panose="02020603050405020304" pitchFamily="18" charset="0"/>
                <a:hlinkClick r:id="rId6"/>
              </a:rPr>
              <a:t>предельный размер</a:t>
            </a:r>
            <a:r>
              <a:rPr lang="ru-RU" dirty="0">
                <a:solidFill>
                  <a:srgbClr val="000000"/>
                </a:solidFill>
                <a:latin typeface="Times New Roman" panose="02020603050405020304" pitchFamily="18" charset="0"/>
              </a:rPr>
              <a:t> (предельные размеры) цены, установленный Правительством Российской Федерации, </a:t>
            </a:r>
            <a:r>
              <a:rPr lang="ru-RU" b="1" dirty="0">
                <a:solidFill>
                  <a:srgbClr val="FF0000"/>
                </a:solidFill>
                <a:latin typeface="Times New Roman" panose="02020603050405020304" pitchFamily="18" charset="0"/>
              </a:rPr>
              <a:t>возникли независящие от сторон контракта обстоятельства</a:t>
            </a:r>
            <a:r>
              <a:rPr lang="ru-RU" dirty="0">
                <a:solidFill>
                  <a:srgbClr val="000000"/>
                </a:solidFill>
                <a:latin typeface="Times New Roman" panose="02020603050405020304" pitchFamily="18" charset="0"/>
              </a:rPr>
              <a:t>, влекущие невозможность его исполнения, в том числе </a:t>
            </a:r>
            <a:r>
              <a:rPr lang="ru-RU" b="1" dirty="0">
                <a:solidFill>
                  <a:srgbClr val="000000"/>
                </a:solidFill>
                <a:latin typeface="Times New Roman" panose="02020603050405020304" pitchFamily="18" charset="0"/>
              </a:rPr>
              <a:t>необходимость внесения изменений в проектную документацию</a:t>
            </a:r>
            <a:r>
              <a:rPr lang="ru-RU" dirty="0">
                <a:solidFill>
                  <a:srgbClr val="000000"/>
                </a:solidFill>
                <a:latin typeface="Times New Roman" panose="02020603050405020304" pitchFamily="18" charset="0"/>
              </a:rPr>
              <a:t>. </a:t>
            </a:r>
            <a:endParaRPr lang="ru-RU" dirty="0" smtClean="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Предусмотренное </a:t>
            </a:r>
            <a:r>
              <a:rPr lang="ru-RU" dirty="0">
                <a:solidFill>
                  <a:srgbClr val="000000"/>
                </a:solidFill>
                <a:latin typeface="Times New Roman" panose="02020603050405020304" pitchFamily="18" charset="0"/>
              </a:rPr>
              <a:t>настоящим пунктом изменение осуществляется при наличии в письменной форме обоснования такого изменения на основании </a:t>
            </a:r>
            <a:r>
              <a:rPr lang="ru-RU" u="sng" dirty="0">
                <a:solidFill>
                  <a:srgbClr val="1A0DAB"/>
                </a:solidFill>
                <a:latin typeface="Times New Roman" panose="02020603050405020304" pitchFamily="18" charset="0"/>
                <a:hlinkClick r:id="rId7"/>
              </a:rPr>
              <a:t>решения</a:t>
            </a:r>
            <a:r>
              <a:rPr lang="ru-RU" dirty="0">
                <a:solidFill>
                  <a:srgbClr val="000000"/>
                </a:solidFill>
                <a:latin typeface="Times New Roman" panose="02020603050405020304" pitchFamily="18" charset="0"/>
              </a:rPr>
              <a:t> Правительства Российской Федерации, высшего исполнительного органа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 и при условии, что </a:t>
            </a:r>
            <a:r>
              <a:rPr lang="ru-RU" b="1" dirty="0">
                <a:solidFill>
                  <a:srgbClr val="FF0000"/>
                </a:solidFill>
                <a:latin typeface="Times New Roman" panose="02020603050405020304" pitchFamily="18" charset="0"/>
              </a:rPr>
              <a:t>такое изменение не приведет к увеличению срока исполнения контракта и (или) цены контракта более чем на тридцать процентов</a:t>
            </a:r>
            <a:r>
              <a:rPr lang="ru-RU" dirty="0">
                <a:solidFill>
                  <a:srgbClr val="000000"/>
                </a:solidFill>
                <a:latin typeface="Times New Roman" panose="02020603050405020304" pitchFamily="18" charset="0"/>
              </a:rPr>
              <a:t>. </a:t>
            </a:r>
            <a:endParaRPr lang="ru-RU" dirty="0" smtClean="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При </a:t>
            </a:r>
            <a:r>
              <a:rPr lang="ru-RU" dirty="0">
                <a:solidFill>
                  <a:srgbClr val="000000"/>
                </a:solidFill>
                <a:latin typeface="Times New Roman" panose="02020603050405020304" pitchFamily="18" charset="0"/>
              </a:rPr>
              <a:t>этом в указанный срок не включается срок получения в соответствии с законодательством Российской Федерации положительного заключения экспертизы проектной документации в случае необходимости внесения в нее изменений</a:t>
            </a:r>
            <a:r>
              <a:rPr lang="ru-RU" dirty="0" smtClean="0">
                <a:solidFill>
                  <a:srgbClr val="000000"/>
                </a:solidFill>
                <a:latin typeface="Times New Roman" panose="02020603050405020304" pitchFamily="18" charset="0"/>
              </a:rPr>
              <a:t>;   </a:t>
            </a:r>
          </a:p>
          <a:p>
            <a:endParaRPr lang="ru-RU" dirty="0">
              <a:solidFill>
                <a:srgbClr val="000000"/>
              </a:solidFill>
              <a:latin typeface="Times New Roman" panose="02020603050405020304" pitchFamily="18" charset="0"/>
            </a:endParaRPr>
          </a:p>
          <a:p>
            <a:pPr algn="r"/>
            <a:r>
              <a:rPr lang="ru-RU" dirty="0" smtClean="0"/>
              <a:t>п.8 </a:t>
            </a:r>
            <a:r>
              <a:rPr lang="ru-RU" dirty="0"/>
              <a:t>ч.1 </a:t>
            </a:r>
            <a:r>
              <a:rPr lang="ru-RU" dirty="0" smtClean="0"/>
              <a:t>ст.95.  44-ФЗ</a:t>
            </a:r>
            <a:endParaRPr lang="ru-RU" dirty="0"/>
          </a:p>
        </p:txBody>
      </p:sp>
      <p:sp>
        <p:nvSpPr>
          <p:cNvPr id="3" name="Прямоугольник 2"/>
          <p:cNvSpPr/>
          <p:nvPr/>
        </p:nvSpPr>
        <p:spPr>
          <a:xfrm>
            <a:off x="1966513" y="164532"/>
            <a:ext cx="9463489" cy="400110"/>
          </a:xfrm>
          <a:prstGeom prst="rect">
            <a:avLst/>
          </a:prstGeom>
        </p:spPr>
        <p:txBody>
          <a:bodyPr wrap="square">
            <a:spAutoFit/>
          </a:bodyPr>
          <a:lstStyle/>
          <a:p>
            <a:r>
              <a:rPr lang="ru-RU" sz="2000" b="1" dirty="0">
                <a:latin typeface="Arial" panose="020B0604020202020204" pitchFamily="34" charset="0"/>
              </a:rPr>
              <a:t>ВОЗМОЖНОСТЬ ИЗМЕНЕНИЯ ЛЮБЫХ УСЛОВИЙ </a:t>
            </a:r>
            <a:r>
              <a:rPr lang="ru-RU" sz="2000" b="1" dirty="0" smtClean="0">
                <a:latin typeface="Arial" panose="020B0604020202020204" pitchFamily="34" charset="0"/>
              </a:rPr>
              <a:t>(</a:t>
            </a:r>
            <a:r>
              <a:rPr lang="ru-RU" sz="2000" b="1" dirty="0">
                <a:latin typeface="Arial" panose="020B0604020202020204" pitchFamily="34" charset="0"/>
              </a:rPr>
              <a:t>СТРОЙКА)</a:t>
            </a:r>
            <a:endParaRPr lang="ru-RU" sz="2000" dirty="0"/>
          </a:p>
        </p:txBody>
      </p:sp>
    </p:spTree>
    <p:extLst>
      <p:ext uri="{BB962C8B-B14F-4D97-AF65-F5344CB8AC3E}">
        <p14:creationId xmlns:p14="http://schemas.microsoft.com/office/powerpoint/2010/main" val="218255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49147" y="1428453"/>
            <a:ext cx="10443989" cy="4524315"/>
          </a:xfrm>
          <a:prstGeom prst="rect">
            <a:avLst/>
          </a:prstGeom>
        </p:spPr>
        <p:txBody>
          <a:bodyPr wrap="square">
            <a:spAutoFit/>
          </a:bodyPr>
          <a:lstStyle/>
          <a:p>
            <a:r>
              <a:rPr lang="ru-RU" sz="2200" dirty="0" smtClean="0">
                <a:solidFill>
                  <a:srgbClr val="343846"/>
                </a:solidFill>
                <a:latin typeface="Arial" panose="020B0604020202020204" pitchFamily="34" charset="0"/>
              </a:rPr>
              <a:t>	При </a:t>
            </a:r>
            <a:r>
              <a:rPr lang="ru-RU" sz="2200" dirty="0">
                <a:solidFill>
                  <a:srgbClr val="343846"/>
                </a:solidFill>
                <a:latin typeface="Arial" panose="020B0604020202020204" pitchFamily="34" charset="0"/>
              </a:rPr>
              <a:t>исполнении контракта, предметом которого является выполнение работ по строительству, </a:t>
            </a:r>
            <a:r>
              <a:rPr lang="ru-RU" sz="2200" dirty="0" smtClean="0">
                <a:solidFill>
                  <a:srgbClr val="343846"/>
                </a:solidFill>
                <a:latin typeface="Arial" panose="020B0604020202020204" pitchFamily="34" charset="0"/>
              </a:rPr>
              <a:t>реконструкции</a:t>
            </a:r>
            <a:r>
              <a:rPr lang="ru-RU" sz="2200" dirty="0">
                <a:solidFill>
                  <a:srgbClr val="343846"/>
                </a:solidFill>
                <a:latin typeface="Arial" panose="020B0604020202020204" pitchFamily="34" charset="0"/>
              </a:rPr>
              <a:t>, капитальному ремонту, сносу объекта капитального строительства, проведению работ по </a:t>
            </a:r>
            <a:r>
              <a:rPr lang="ru-RU" sz="2200" dirty="0" smtClean="0">
                <a:solidFill>
                  <a:srgbClr val="343846"/>
                </a:solidFill>
                <a:latin typeface="Arial" panose="020B0604020202020204" pitchFamily="34" charset="0"/>
              </a:rPr>
              <a:t>сохранению </a:t>
            </a:r>
            <a:r>
              <a:rPr lang="ru-RU" sz="2200" dirty="0">
                <a:solidFill>
                  <a:srgbClr val="343846"/>
                </a:solidFill>
                <a:latin typeface="Arial" panose="020B0604020202020204" pitchFamily="34" charset="0"/>
              </a:rPr>
              <a:t>объектов культурного наследия: </a:t>
            </a:r>
            <a:endParaRPr lang="ru-RU" sz="2200" dirty="0" smtClean="0">
              <a:solidFill>
                <a:srgbClr val="343846"/>
              </a:solidFill>
              <a:latin typeface="Arial" panose="020B0604020202020204" pitchFamily="34" charset="0"/>
            </a:endParaRPr>
          </a:p>
          <a:p>
            <a:endParaRPr lang="ru-RU" sz="2200" dirty="0"/>
          </a:p>
          <a:p>
            <a:r>
              <a:rPr lang="ru-RU" sz="2200" dirty="0" smtClean="0">
                <a:solidFill>
                  <a:srgbClr val="E21E32"/>
                </a:solidFill>
                <a:latin typeface="Arial" panose="020B0604020202020204" pitchFamily="34" charset="0"/>
              </a:rPr>
              <a:t>	• </a:t>
            </a:r>
            <a:r>
              <a:rPr lang="ru-RU" sz="2200" dirty="0">
                <a:solidFill>
                  <a:srgbClr val="343846"/>
                </a:solidFill>
                <a:latin typeface="Arial" panose="020B0604020202020204" pitchFamily="34" charset="0"/>
              </a:rPr>
              <a:t>допускается в соответствии с пунктом 8 части 1 статьи 95 и частью 70 статьи 112 изменение </a:t>
            </a:r>
            <a:r>
              <a:rPr lang="ru-RU" sz="2200" dirty="0" smtClean="0">
                <a:solidFill>
                  <a:srgbClr val="343846"/>
                </a:solidFill>
                <a:latin typeface="Arial" panose="020B0604020202020204" pitchFamily="34" charset="0"/>
              </a:rPr>
              <a:t>существенных </a:t>
            </a:r>
            <a:r>
              <a:rPr lang="ru-RU" sz="2200" dirty="0">
                <a:solidFill>
                  <a:srgbClr val="343846"/>
                </a:solidFill>
                <a:latin typeface="Arial" panose="020B0604020202020204" pitchFamily="34" charset="0"/>
              </a:rPr>
              <a:t>условий контракта, стороной которого является заказчик, </a:t>
            </a:r>
            <a:r>
              <a:rPr lang="ru-RU" sz="2200" b="1" dirty="0">
                <a:solidFill>
                  <a:srgbClr val="343846"/>
                </a:solidFill>
                <a:latin typeface="Arial" panose="020B0604020202020204" pitchFamily="34" charset="0"/>
              </a:rPr>
              <a:t>указанный в приложении</a:t>
            </a:r>
            <a:r>
              <a:rPr lang="ru-RU" sz="2200" dirty="0" smtClean="0">
                <a:solidFill>
                  <a:srgbClr val="343846"/>
                </a:solidFill>
                <a:latin typeface="Arial" panose="020B0604020202020204" pitchFamily="34" charset="0"/>
              </a:rPr>
              <a:t>;</a:t>
            </a:r>
          </a:p>
          <a:p>
            <a:r>
              <a:rPr lang="ru-RU" sz="2200" dirty="0" smtClean="0">
                <a:solidFill>
                  <a:srgbClr val="343846"/>
                </a:solidFill>
                <a:latin typeface="Arial" panose="020B0604020202020204" pitchFamily="34" charset="0"/>
              </a:rPr>
              <a:t> </a:t>
            </a:r>
            <a:endParaRPr lang="ru-RU" sz="2200" dirty="0"/>
          </a:p>
          <a:p>
            <a:r>
              <a:rPr lang="ru-RU" sz="2200" dirty="0" smtClean="0">
                <a:solidFill>
                  <a:srgbClr val="E21E32"/>
                </a:solidFill>
                <a:latin typeface="Arial" panose="020B0604020202020204" pitchFamily="34" charset="0"/>
              </a:rPr>
              <a:t>	• </a:t>
            </a:r>
            <a:r>
              <a:rPr lang="ru-RU" sz="2200" dirty="0">
                <a:solidFill>
                  <a:srgbClr val="343846"/>
                </a:solidFill>
                <a:latin typeface="Arial" panose="020B0604020202020204" pitchFamily="34" charset="0"/>
              </a:rPr>
              <a:t>изменение существенных условий контракта осуществляется в пределах ЛБО и </a:t>
            </a:r>
            <a:r>
              <a:rPr lang="ru-RU" sz="2200" b="1" dirty="0" smtClean="0">
                <a:solidFill>
                  <a:srgbClr val="343846"/>
                </a:solidFill>
                <a:latin typeface="Arial" panose="020B0604020202020204" pitchFamily="34" charset="0"/>
              </a:rPr>
              <a:t>не </a:t>
            </a:r>
            <a:r>
              <a:rPr lang="ru-RU" sz="2200" b="1" dirty="0">
                <a:solidFill>
                  <a:srgbClr val="343846"/>
                </a:solidFill>
                <a:latin typeface="Arial" panose="020B0604020202020204" pitchFamily="34" charset="0"/>
              </a:rPr>
              <a:t>приводит к </a:t>
            </a:r>
            <a:r>
              <a:rPr lang="ru-RU" sz="2200" b="1" dirty="0" smtClean="0">
                <a:solidFill>
                  <a:srgbClr val="343846"/>
                </a:solidFill>
                <a:latin typeface="Arial" panose="020B0604020202020204" pitchFamily="34" charset="0"/>
              </a:rPr>
              <a:t>увеличению </a:t>
            </a:r>
            <a:r>
              <a:rPr lang="ru-RU" sz="2200" b="1" dirty="0">
                <a:solidFill>
                  <a:srgbClr val="343846"/>
                </a:solidFill>
                <a:latin typeface="Arial" panose="020B0604020202020204" pitchFamily="34" charset="0"/>
              </a:rPr>
              <a:t>срока исполнения контракта и (или) цены контракта более чем на 30 процентов. </a:t>
            </a:r>
            <a:endParaRPr lang="ru-RU" sz="2200" dirty="0"/>
          </a:p>
          <a:p>
            <a:r>
              <a:rPr lang="ru-RU" sz="2400" b="1" dirty="0">
                <a:solidFill>
                  <a:srgbClr val="FFFFFF"/>
                </a:solidFill>
                <a:latin typeface="Arial" panose="020B0604020202020204" pitchFamily="34" charset="0"/>
              </a:rPr>
              <a:t>П</a:t>
            </a:r>
            <a:endParaRPr lang="ru-RU" sz="2400" dirty="0"/>
          </a:p>
        </p:txBody>
      </p:sp>
      <p:sp>
        <p:nvSpPr>
          <p:cNvPr id="3" name="Прямоугольник 2"/>
          <p:cNvSpPr/>
          <p:nvPr/>
        </p:nvSpPr>
        <p:spPr>
          <a:xfrm>
            <a:off x="4070725" y="177510"/>
            <a:ext cx="4428585" cy="461665"/>
          </a:xfrm>
          <a:prstGeom prst="rect">
            <a:avLst/>
          </a:prstGeom>
        </p:spPr>
        <p:txBody>
          <a:bodyPr wrap="none">
            <a:spAutoFit/>
          </a:bodyPr>
          <a:lstStyle/>
          <a:p>
            <a:r>
              <a:rPr lang="ru-RU" sz="2400" b="1" dirty="0">
                <a:latin typeface="Arial" panose="020B0604020202020204" pitchFamily="34" charset="0"/>
              </a:rPr>
              <a:t>ПП РФ ОТ 09.08.2021 №1315</a:t>
            </a:r>
            <a:endParaRPr lang="ru-RU" sz="2400" dirty="0"/>
          </a:p>
        </p:txBody>
      </p:sp>
    </p:spTree>
    <p:extLst>
      <p:ext uri="{BB962C8B-B14F-4D97-AF65-F5344CB8AC3E}">
        <p14:creationId xmlns:p14="http://schemas.microsoft.com/office/powerpoint/2010/main" val="273036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09303" y="1236942"/>
            <a:ext cx="11499932" cy="5355312"/>
          </a:xfrm>
          <a:prstGeom prst="rect">
            <a:avLst/>
          </a:prstGeom>
        </p:spPr>
        <p:txBody>
          <a:bodyPr wrap="square">
            <a:spAutoFit/>
          </a:bodyPr>
          <a:lstStyle/>
          <a:p>
            <a:r>
              <a:rPr lang="ru-RU" dirty="0" smtClean="0">
                <a:solidFill>
                  <a:srgbClr val="000000"/>
                </a:solidFill>
                <a:latin typeface="Times New Roman" panose="02020603050405020304" pitchFamily="18" charset="0"/>
              </a:rPr>
              <a:t> 	Е</a:t>
            </a:r>
            <a:r>
              <a:rPr lang="ru-RU" dirty="0" smtClean="0"/>
              <a:t>сли </a:t>
            </a:r>
            <a:r>
              <a:rPr lang="ru-RU" dirty="0"/>
              <a:t>контракт, предусмотренный </a:t>
            </a:r>
            <a:r>
              <a:rPr lang="ru-RU" dirty="0">
                <a:hlinkClick r:id="rId4"/>
              </a:rPr>
              <a:t>частью 16</a:t>
            </a:r>
            <a:r>
              <a:rPr lang="ru-RU" dirty="0"/>
              <a:t>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a:t>
            </a:r>
            <a:r>
              <a:rPr lang="ru-RU" dirty="0">
                <a:hlinkClick r:id="rId5"/>
              </a:rPr>
              <a:t>частью 16.1 статьи 34</a:t>
            </a:r>
            <a:r>
              <a:rPr lang="ru-RU" dirty="0"/>
              <a:t> настоящего Федерального закона, контракт, предметом которого является выполнение работ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 </a:t>
            </a:r>
            <a:r>
              <a:rPr lang="ru-RU" u="sng" dirty="0"/>
              <a:t>по независящим от сторон контракта обстоятельствам</a:t>
            </a:r>
            <a:r>
              <a:rPr lang="ru-RU" dirty="0"/>
              <a:t>, влекущим невозможность его исполнения, в том числе необходимость внесения изменений в проектную документацию, </a:t>
            </a:r>
            <a:r>
              <a:rPr lang="ru-RU" u="sng" dirty="0"/>
              <a:t>либо по вине подрядчика не исполнен </a:t>
            </a:r>
            <a:r>
              <a:rPr lang="ru-RU" dirty="0"/>
              <a:t>в установленный в контракте срок, </a:t>
            </a:r>
            <a:r>
              <a:rPr lang="ru-RU" b="1" dirty="0">
                <a:solidFill>
                  <a:srgbClr val="FF0000"/>
                </a:solidFill>
              </a:rPr>
              <a:t>допускается однократное изменение срока исполнения контракта на срок, не превышающий срока исполнения контракта, предусмотренного при его заключении</a:t>
            </a:r>
            <a:r>
              <a:rPr lang="ru-RU" dirty="0"/>
              <a:t>. </a:t>
            </a:r>
            <a:endParaRPr lang="ru-RU" dirty="0" smtClean="0"/>
          </a:p>
          <a:p>
            <a:r>
              <a:rPr lang="ru-RU" dirty="0"/>
              <a:t>	</a:t>
            </a:r>
            <a:r>
              <a:rPr lang="ru-RU" dirty="0" smtClean="0"/>
              <a:t>При </a:t>
            </a:r>
            <a:r>
              <a:rPr lang="ru-RU" dirty="0"/>
              <a:t>этом в случае, если обеспечение исполнения контракта осуществлено путем внесения денежных средств, по соглашению сторон определяется новый срок возврата заказчиком подрядчику денежных средств, внесенных в качестве обеспечения исполнения контракта. </a:t>
            </a:r>
            <a:endParaRPr lang="ru-RU" dirty="0" smtClean="0"/>
          </a:p>
          <a:p>
            <a:r>
              <a:rPr lang="ru-RU" dirty="0"/>
              <a:t>	</a:t>
            </a:r>
            <a:r>
              <a:rPr lang="ru-RU" dirty="0" smtClean="0"/>
              <a:t>В </a:t>
            </a:r>
            <a:r>
              <a:rPr lang="ru-RU" dirty="0"/>
              <a:t>случае неисполнения контракта в срок по вине подрядчика предусмотренное настоящим пунктом изменение срока осуществляется при условии отсутствия неисполненных подрядчиком требований об уплате неустоек (штрафов, пеней), предъявленных заказчиком в соответствии с настоящим Федеральным законом, предоставления подрядчиком в соответствии с настоящим Федеральным законом обеспечения исполнения контракта</a:t>
            </a:r>
            <a:r>
              <a:rPr lang="ru-RU" dirty="0" smtClean="0"/>
              <a:t>;</a:t>
            </a:r>
            <a:r>
              <a:rPr lang="ru-RU" dirty="0" smtClean="0">
                <a:solidFill>
                  <a:srgbClr val="000000"/>
                </a:solidFill>
                <a:latin typeface="Times New Roman" panose="02020603050405020304" pitchFamily="18" charset="0"/>
              </a:rPr>
              <a:t>   </a:t>
            </a:r>
          </a:p>
          <a:p>
            <a:endParaRPr lang="ru-RU" dirty="0">
              <a:solidFill>
                <a:srgbClr val="000000"/>
              </a:solidFill>
              <a:latin typeface="Times New Roman" panose="02020603050405020304" pitchFamily="18" charset="0"/>
            </a:endParaRPr>
          </a:p>
          <a:p>
            <a:pPr algn="r"/>
            <a:r>
              <a:rPr lang="ru-RU" dirty="0" smtClean="0"/>
              <a:t>п.9 </a:t>
            </a:r>
            <a:r>
              <a:rPr lang="ru-RU" dirty="0"/>
              <a:t>ч.1 </a:t>
            </a:r>
            <a:r>
              <a:rPr lang="ru-RU" dirty="0" smtClean="0"/>
              <a:t>ст.95.  44-ФЗ</a:t>
            </a:r>
            <a:endParaRPr lang="ru-RU" dirty="0"/>
          </a:p>
        </p:txBody>
      </p:sp>
      <p:sp>
        <p:nvSpPr>
          <p:cNvPr id="3" name="Прямоугольник 2"/>
          <p:cNvSpPr/>
          <p:nvPr/>
        </p:nvSpPr>
        <p:spPr>
          <a:xfrm>
            <a:off x="1966513" y="164532"/>
            <a:ext cx="9463489" cy="400110"/>
          </a:xfrm>
          <a:prstGeom prst="rect">
            <a:avLst/>
          </a:prstGeom>
        </p:spPr>
        <p:txBody>
          <a:bodyPr wrap="square">
            <a:spAutoFit/>
          </a:bodyPr>
          <a:lstStyle/>
          <a:p>
            <a:r>
              <a:rPr lang="ru-RU" sz="2000" b="1" dirty="0">
                <a:latin typeface="Arial" panose="020B0604020202020204" pitchFamily="34" charset="0"/>
              </a:rPr>
              <a:t>ВОЗМОЖНОСТЬ ИЗМЕНЕНИЯ </a:t>
            </a:r>
            <a:r>
              <a:rPr lang="ru-RU" sz="2000" b="1" dirty="0" smtClean="0">
                <a:latin typeface="Arial" panose="020B0604020202020204" pitchFamily="34" charset="0"/>
              </a:rPr>
              <a:t>СРОКА ИСПОЛНЕНИЯ (</a:t>
            </a:r>
            <a:r>
              <a:rPr lang="ru-RU" sz="2000" b="1" dirty="0">
                <a:latin typeface="Arial" panose="020B0604020202020204" pitchFamily="34" charset="0"/>
              </a:rPr>
              <a:t>СТРОЙКА)</a:t>
            </a:r>
            <a:endParaRPr lang="ru-RU" sz="2000" dirty="0"/>
          </a:p>
        </p:txBody>
      </p:sp>
    </p:spTree>
    <p:extLst>
      <p:ext uri="{BB962C8B-B14F-4D97-AF65-F5344CB8AC3E}">
        <p14:creationId xmlns:p14="http://schemas.microsoft.com/office/powerpoint/2010/main" val="266544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49147" y="1428453"/>
            <a:ext cx="10443989" cy="3785652"/>
          </a:xfrm>
          <a:prstGeom prst="rect">
            <a:avLst/>
          </a:prstGeom>
        </p:spPr>
        <p:txBody>
          <a:bodyPr wrap="square">
            <a:spAutoFit/>
          </a:bodyPr>
          <a:lstStyle/>
          <a:p>
            <a:r>
              <a:rPr lang="ru-RU" sz="2200" dirty="0" smtClean="0">
                <a:solidFill>
                  <a:srgbClr val="343846"/>
                </a:solidFill>
                <a:latin typeface="Arial" panose="020B0604020202020204" pitchFamily="34" charset="0"/>
              </a:rPr>
              <a:t>	</a:t>
            </a:r>
            <a:r>
              <a:rPr lang="ru-RU" sz="2400" dirty="0"/>
              <a:t>в случае принятия решения, предусмотренного пунктом 8 части 1 статьи 95 Закона №44-ФЗ, учитывается срок исполнения контракта с учетом ранее внесенных изменений в соответствии с пунктом 9 части 1 статьи 95 Закона №44-ФЗ; </a:t>
            </a:r>
            <a:endParaRPr lang="ru-RU" sz="2400" dirty="0" smtClean="0"/>
          </a:p>
          <a:p>
            <a:endParaRPr lang="ru-RU" sz="2400" dirty="0"/>
          </a:p>
          <a:p>
            <a:r>
              <a:rPr lang="ru-RU" sz="2400" dirty="0" smtClean="0"/>
              <a:t>	в </a:t>
            </a:r>
            <a:r>
              <a:rPr lang="ru-RU" sz="2400" dirty="0"/>
              <a:t>соответствии с положениями пункта 8 части 1 статьи 95 Закона №44-ФЗ </a:t>
            </a:r>
            <a:r>
              <a:rPr lang="ru-RU" sz="2400" b="1" dirty="0">
                <a:solidFill>
                  <a:srgbClr val="FF0000"/>
                </a:solidFill>
              </a:rPr>
              <a:t>возможно заключение нескольких дополнительных соглашений </a:t>
            </a:r>
            <a:r>
              <a:rPr lang="ru-RU" sz="2400" dirty="0"/>
              <a:t>об изменении цены контракта, при условии, что </a:t>
            </a:r>
            <a:r>
              <a:rPr lang="ru-RU" sz="2400" b="1" dirty="0">
                <a:solidFill>
                  <a:srgbClr val="FF0000"/>
                </a:solidFill>
              </a:rPr>
              <a:t>совокупный объем увеличения такой цены не превысит пределов</a:t>
            </a:r>
            <a:r>
              <a:rPr lang="ru-RU" sz="2400" dirty="0"/>
              <a:t>, установленных таким пунктом. </a:t>
            </a:r>
            <a:r>
              <a:rPr lang="ru-RU" sz="2400" dirty="0"/>
              <a:t/>
            </a:r>
            <a:br>
              <a:rPr lang="ru-RU" sz="2400" dirty="0"/>
            </a:br>
            <a:endParaRPr lang="ru-RU" sz="2400" dirty="0"/>
          </a:p>
        </p:txBody>
      </p:sp>
      <p:sp>
        <p:nvSpPr>
          <p:cNvPr id="3" name="Прямоугольник 2"/>
          <p:cNvSpPr/>
          <p:nvPr/>
        </p:nvSpPr>
        <p:spPr>
          <a:xfrm>
            <a:off x="2012557" y="172646"/>
            <a:ext cx="8043164" cy="461665"/>
          </a:xfrm>
          <a:prstGeom prst="rect">
            <a:avLst/>
          </a:prstGeom>
        </p:spPr>
        <p:txBody>
          <a:bodyPr wrap="none">
            <a:spAutoFit/>
          </a:bodyPr>
          <a:lstStyle/>
          <a:p>
            <a:r>
              <a:rPr lang="ru-RU" sz="2400" b="1" u="sng" dirty="0">
                <a:hlinkClick r:id="rId4"/>
              </a:rPr>
              <a:t>письмо Минфина России от 27.11.2024 №24-06-06/118779</a:t>
            </a:r>
            <a:r>
              <a:rPr lang="ru-RU" sz="2400" u="sng" dirty="0">
                <a:hlinkClick r:id="rId4"/>
              </a:rPr>
              <a:t>.</a:t>
            </a:r>
            <a:endParaRPr lang="ru-RU" sz="2400" dirty="0"/>
          </a:p>
        </p:txBody>
      </p:sp>
    </p:spTree>
    <p:extLst>
      <p:ext uri="{BB962C8B-B14F-4D97-AF65-F5344CB8AC3E}">
        <p14:creationId xmlns:p14="http://schemas.microsoft.com/office/powerpoint/2010/main" val="221413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09303" y="1236942"/>
            <a:ext cx="11499932" cy="4247317"/>
          </a:xfrm>
          <a:prstGeom prst="rect">
            <a:avLst/>
          </a:prstGeom>
        </p:spPr>
        <p:txBody>
          <a:bodyPr wrap="square">
            <a:spAutoFit/>
          </a:bodyPr>
          <a:lstStyle/>
          <a:p>
            <a:r>
              <a:rPr lang="ru-RU" dirty="0" smtClean="0">
                <a:solidFill>
                  <a:srgbClr val="000000"/>
                </a:solidFill>
                <a:latin typeface="Times New Roman" panose="02020603050405020304" pitchFamily="18" charset="0"/>
              </a:rPr>
              <a:t> 	</a:t>
            </a:r>
            <a:r>
              <a:rPr lang="ru-RU" sz="2400" dirty="0"/>
              <a:t>Если при исполнении контракта, </a:t>
            </a:r>
            <a:r>
              <a:rPr lang="ru-RU" sz="2400" b="1" dirty="0">
                <a:solidFill>
                  <a:srgbClr val="FF0000"/>
                </a:solidFill>
              </a:rPr>
              <a:t>сметная стоимость </a:t>
            </a:r>
            <a:r>
              <a:rPr lang="ru-RU" sz="2400" dirty="0"/>
              <a:t>строительства, реконструкции, капитального </a:t>
            </a:r>
            <a:r>
              <a:rPr lang="ru-RU" sz="2400" dirty="0" smtClean="0"/>
              <a:t>ремонта</a:t>
            </a:r>
            <a:r>
              <a:rPr lang="ru-RU" sz="2400" dirty="0"/>
              <a:t>, определенная по результатам проверки на предмет достоверности ее определения, </a:t>
            </a:r>
            <a:r>
              <a:rPr lang="ru-RU" sz="2400" b="1" dirty="0">
                <a:solidFill>
                  <a:srgbClr val="FF0000"/>
                </a:solidFill>
              </a:rPr>
              <a:t>превышает </a:t>
            </a:r>
            <a:r>
              <a:rPr lang="ru-RU" sz="2400" b="1" dirty="0" smtClean="0">
                <a:solidFill>
                  <a:srgbClr val="FF0000"/>
                </a:solidFill>
              </a:rPr>
              <a:t>цену </a:t>
            </a:r>
            <a:r>
              <a:rPr lang="ru-RU" sz="2400" b="1" dirty="0">
                <a:solidFill>
                  <a:srgbClr val="FF0000"/>
                </a:solidFill>
              </a:rPr>
              <a:t>такого контракта</a:t>
            </a:r>
            <a:r>
              <a:rPr lang="ru-RU" sz="2400" dirty="0">
                <a:solidFill>
                  <a:srgbClr val="FF0000"/>
                </a:solidFill>
              </a:rPr>
              <a:t>. </a:t>
            </a:r>
            <a:endParaRPr lang="ru-RU" sz="2400" dirty="0" smtClean="0">
              <a:solidFill>
                <a:srgbClr val="FF0000"/>
              </a:solidFill>
            </a:endParaRPr>
          </a:p>
          <a:p>
            <a:endParaRPr lang="ru-RU" sz="2400" dirty="0"/>
          </a:p>
          <a:p>
            <a:r>
              <a:rPr lang="ru-RU" sz="2400" dirty="0" smtClean="0"/>
              <a:t>	Изменение </a:t>
            </a:r>
            <a:r>
              <a:rPr lang="ru-RU" sz="2400" dirty="0"/>
              <a:t>существенных условий осуществляется с учетом такой сметной стоимости строительства, </a:t>
            </a:r>
            <a:r>
              <a:rPr lang="ru-RU" sz="2400" dirty="0" smtClean="0"/>
              <a:t>реконструкции</a:t>
            </a:r>
            <a:r>
              <a:rPr lang="ru-RU" sz="2400" dirty="0"/>
              <a:t>, капитального ремонта</a:t>
            </a:r>
            <a:r>
              <a:rPr lang="ru-RU" sz="2400" b="1" dirty="0"/>
              <a:t> </a:t>
            </a:r>
            <a:r>
              <a:rPr lang="ru-RU" sz="2400" b="1" dirty="0">
                <a:solidFill>
                  <a:srgbClr val="FF0000"/>
                </a:solidFill>
              </a:rPr>
              <a:t>на основании решения</a:t>
            </a:r>
            <a:r>
              <a:rPr lang="ru-RU" sz="2400" dirty="0"/>
              <a:t> Правительства РФ, высшего </a:t>
            </a:r>
            <a:r>
              <a:rPr lang="ru-RU" sz="2400" dirty="0" smtClean="0"/>
              <a:t>исполнительного </a:t>
            </a:r>
            <a:r>
              <a:rPr lang="ru-RU" sz="2400" dirty="0"/>
              <a:t>органа субъекта РФ, местной администрации и при условии, что </a:t>
            </a:r>
            <a:r>
              <a:rPr lang="ru-RU" sz="2400" dirty="0" smtClean="0"/>
              <a:t>такое </a:t>
            </a:r>
            <a:r>
              <a:rPr lang="ru-RU" sz="2400" dirty="0"/>
              <a:t>изменение существенных условий </a:t>
            </a:r>
            <a:r>
              <a:rPr lang="ru-RU" sz="2400" b="1" dirty="0">
                <a:solidFill>
                  <a:srgbClr val="FF0000"/>
                </a:solidFill>
              </a:rPr>
              <a:t>не</a:t>
            </a:r>
            <a:r>
              <a:rPr lang="ru-RU" sz="2400" dirty="0"/>
              <a:t> </a:t>
            </a:r>
            <a:r>
              <a:rPr lang="ru-RU" sz="2400" b="1" dirty="0">
                <a:solidFill>
                  <a:srgbClr val="FF0000"/>
                </a:solidFill>
              </a:rPr>
              <a:t>приведет к увеличению цены </a:t>
            </a:r>
            <a:r>
              <a:rPr lang="ru-RU" sz="2400" dirty="0" smtClean="0"/>
              <a:t>контракта </a:t>
            </a:r>
            <a:r>
              <a:rPr lang="ru-RU" sz="2400" b="1" dirty="0">
                <a:solidFill>
                  <a:srgbClr val="FF0000"/>
                </a:solidFill>
              </a:rPr>
              <a:t>более чем на тридцать </a:t>
            </a:r>
            <a:r>
              <a:rPr lang="ru-RU" sz="2400" b="1" dirty="0" smtClean="0">
                <a:solidFill>
                  <a:srgbClr val="FF0000"/>
                </a:solidFill>
              </a:rPr>
              <a:t>процентов</a:t>
            </a:r>
            <a:endParaRPr lang="ru-RU" b="1" dirty="0">
              <a:solidFill>
                <a:srgbClr val="FF0000"/>
              </a:solidFill>
              <a:latin typeface="Times New Roman" panose="02020603050405020304" pitchFamily="18" charset="0"/>
            </a:endParaRPr>
          </a:p>
          <a:p>
            <a:pPr algn="r"/>
            <a:endParaRPr lang="ru-RU" dirty="0" smtClean="0"/>
          </a:p>
          <a:p>
            <a:pPr algn="r"/>
            <a:endParaRPr lang="ru-RU" dirty="0"/>
          </a:p>
          <a:p>
            <a:pPr algn="r"/>
            <a:r>
              <a:rPr lang="ru-RU" dirty="0" smtClean="0"/>
              <a:t>п.11 </a:t>
            </a:r>
            <a:r>
              <a:rPr lang="ru-RU" dirty="0"/>
              <a:t>ч.1 </a:t>
            </a:r>
            <a:r>
              <a:rPr lang="ru-RU" dirty="0" smtClean="0"/>
              <a:t>ст.95.  44-ФЗ</a:t>
            </a:r>
            <a:endParaRPr lang="ru-RU" dirty="0"/>
          </a:p>
        </p:txBody>
      </p:sp>
      <p:sp>
        <p:nvSpPr>
          <p:cNvPr id="3" name="Прямоугольник 2"/>
          <p:cNvSpPr/>
          <p:nvPr/>
        </p:nvSpPr>
        <p:spPr>
          <a:xfrm>
            <a:off x="1140824" y="194037"/>
            <a:ext cx="10689773" cy="400110"/>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ВОЗМОЖНОСТЬ ИЗМЕНЕНИЯ </a:t>
            </a:r>
            <a:r>
              <a:rPr lang="ru-RU" sz="2000" b="1" dirty="0" smtClean="0">
                <a:latin typeface="Arial" panose="020B0604020202020204" pitchFamily="34" charset="0"/>
                <a:cs typeface="Arial" panose="020B0604020202020204" pitchFamily="34" charset="0"/>
              </a:rPr>
              <a:t>УСЛОВИЙ ИСПОЛНЕНИЯ </a:t>
            </a:r>
            <a:r>
              <a:rPr lang="ru-RU" sz="2000" b="1" dirty="0">
                <a:latin typeface="Arial" panose="020B0604020202020204" pitchFamily="34" charset="0"/>
                <a:cs typeface="Arial" panose="020B0604020202020204" pitchFamily="34" charset="0"/>
              </a:rPr>
              <a:t>(КЖЦ, «ПОД КЛЮЧ»)</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09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19194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09302" y="1768467"/>
            <a:ext cx="11499932" cy="2646878"/>
          </a:xfrm>
          <a:prstGeom prst="rect">
            <a:avLst/>
          </a:prstGeom>
        </p:spPr>
        <p:txBody>
          <a:bodyPr wrap="square">
            <a:spAutoFit/>
          </a:bodyPr>
          <a:lstStyle/>
          <a:p>
            <a:r>
              <a:rPr lang="ru-RU" dirty="0" smtClean="0">
                <a:solidFill>
                  <a:srgbClr val="000000"/>
                </a:solidFill>
                <a:latin typeface="Times New Roman" panose="02020603050405020304" pitchFamily="18" charset="0"/>
              </a:rPr>
              <a:t> 	</a:t>
            </a:r>
            <a:r>
              <a:rPr lang="ru-RU" sz="2800" dirty="0"/>
              <a:t>если при исполнении контракта изменяется </a:t>
            </a:r>
            <a:r>
              <a:rPr lang="ru-RU" sz="2800" b="1" dirty="0">
                <a:solidFill>
                  <a:srgbClr val="FF0000"/>
                </a:solidFill>
              </a:rPr>
              <a:t>срок исполнения отдельного этапа </a:t>
            </a:r>
            <a:r>
              <a:rPr lang="ru-RU" sz="2800" dirty="0"/>
              <a:t>(отдельных этапов) исполнения контракта </a:t>
            </a:r>
            <a:r>
              <a:rPr lang="ru-RU" sz="2800" b="1" dirty="0">
                <a:solidFill>
                  <a:srgbClr val="FF0000"/>
                </a:solidFill>
              </a:rPr>
              <a:t>в рамках срока исполнения контракта</a:t>
            </a:r>
            <a:r>
              <a:rPr lang="ru-RU" sz="2800" dirty="0"/>
              <a:t>, предусмотренного при его </a:t>
            </a:r>
            <a:r>
              <a:rPr lang="ru-RU" sz="2800" dirty="0" smtClean="0"/>
              <a:t>заключении</a:t>
            </a:r>
            <a:endParaRPr lang="ru-RU" sz="2800" dirty="0"/>
          </a:p>
          <a:p>
            <a:pPr algn="r"/>
            <a:endParaRPr lang="ru-RU" sz="2800" dirty="0" smtClean="0"/>
          </a:p>
          <a:p>
            <a:pPr algn="r"/>
            <a:endParaRPr lang="ru-RU" dirty="0" smtClean="0"/>
          </a:p>
          <a:p>
            <a:pPr algn="r"/>
            <a:endParaRPr lang="ru-RU" dirty="0"/>
          </a:p>
          <a:p>
            <a:pPr algn="r"/>
            <a:r>
              <a:rPr lang="ru-RU" dirty="0" smtClean="0"/>
              <a:t>п.12 </a:t>
            </a:r>
            <a:r>
              <a:rPr lang="ru-RU" dirty="0"/>
              <a:t>ч.1 </a:t>
            </a:r>
            <a:r>
              <a:rPr lang="ru-RU" dirty="0" smtClean="0"/>
              <a:t>ст.95.  44-ФЗ</a:t>
            </a:r>
            <a:endParaRPr lang="ru-RU" dirty="0"/>
          </a:p>
        </p:txBody>
      </p:sp>
      <p:sp>
        <p:nvSpPr>
          <p:cNvPr id="3" name="Прямоугольник 2"/>
          <p:cNvSpPr/>
          <p:nvPr/>
        </p:nvSpPr>
        <p:spPr>
          <a:xfrm>
            <a:off x="2124630" y="304698"/>
            <a:ext cx="8069277" cy="400110"/>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ВОЗМОЖНОСТЬ ИЗМЕНЕНИЯ </a:t>
            </a:r>
            <a:r>
              <a:rPr lang="ru-RU" sz="2000" b="1" dirty="0" smtClean="0">
                <a:latin typeface="Arial" panose="020B0604020202020204" pitchFamily="34" charset="0"/>
                <a:cs typeface="Arial" panose="020B0604020202020204" pitchFamily="34" charset="0"/>
              </a:rPr>
              <a:t>СРОКА ИСПОЛНЕНИЯ ЭТАПА</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72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7" name="Прямоугольник 6"/>
          <p:cNvSpPr/>
          <p:nvPr/>
        </p:nvSpPr>
        <p:spPr>
          <a:xfrm>
            <a:off x="1432134" y="136656"/>
            <a:ext cx="10036209" cy="461665"/>
          </a:xfrm>
          <a:prstGeom prst="rect">
            <a:avLst/>
          </a:prstGeom>
        </p:spPr>
        <p:txBody>
          <a:bodyPr wrap="none">
            <a:spAutoFit/>
          </a:bodyPr>
          <a:lstStyle/>
          <a:p>
            <a:r>
              <a:rPr lang="ru-RU" sz="2400" b="1" dirty="0"/>
              <a:t>ПП РФ от 29.12.2021 № </a:t>
            </a:r>
            <a:r>
              <a:rPr lang="ru-RU" sz="2400" b="1" dirty="0" smtClean="0"/>
              <a:t>2571:  Генподряд или субподряд  -  позиция ВС РФ</a:t>
            </a:r>
            <a:endParaRPr lang="ru-RU" sz="2400" b="1" dirty="0"/>
          </a:p>
        </p:txBody>
      </p:sp>
      <p:sp>
        <p:nvSpPr>
          <p:cNvPr id="10" name="Прямоугольник 9"/>
          <p:cNvSpPr/>
          <p:nvPr/>
        </p:nvSpPr>
        <p:spPr>
          <a:xfrm>
            <a:off x="792998" y="1131873"/>
            <a:ext cx="10675345" cy="4493538"/>
          </a:xfrm>
          <a:prstGeom prst="rect">
            <a:avLst/>
          </a:prstGeom>
        </p:spPr>
        <p:txBody>
          <a:bodyPr wrap="square">
            <a:spAutoFit/>
          </a:bodyPr>
          <a:lstStyle/>
          <a:p>
            <a:r>
              <a:rPr lang="ru-RU" sz="2200" dirty="0" smtClean="0">
                <a:solidFill>
                  <a:srgbClr val="000000"/>
                </a:solidFill>
                <a:latin typeface="Roboto"/>
              </a:rPr>
              <a:t>	При проведении </a:t>
            </a:r>
            <a:r>
              <a:rPr lang="ru-RU" sz="2200" dirty="0">
                <a:solidFill>
                  <a:srgbClr val="000000"/>
                </a:solidFill>
                <a:latin typeface="Roboto"/>
              </a:rPr>
              <a:t>Заказчиком оценки заявок участника закупки (на капремонт объекта недвижимости) </a:t>
            </a:r>
            <a:r>
              <a:rPr lang="ru-RU" sz="2200" b="1" dirty="0">
                <a:solidFill>
                  <a:srgbClr val="FF0000"/>
                </a:solidFill>
                <a:latin typeface="Roboto"/>
              </a:rPr>
              <a:t>по пункту 1 позиции 10</a:t>
            </a:r>
            <a:r>
              <a:rPr lang="ru-RU" sz="2200" dirty="0">
                <a:solidFill>
                  <a:srgbClr val="000000"/>
                </a:solidFill>
                <a:latin typeface="Roboto"/>
              </a:rPr>
              <a:t> приложения к Постановлению № 2571, из буквального толкования абзаца шестого подпункта «б» пункта 3 Постановления № 2571 следует, что Заказчику необходим опыт участника закупки по выполнению работ по капитальному ремонту объекта капитального строительства </a:t>
            </a:r>
            <a:r>
              <a:rPr lang="ru-RU" sz="2200" b="1" dirty="0">
                <a:solidFill>
                  <a:srgbClr val="FF0000"/>
                </a:solidFill>
                <a:latin typeface="Roboto"/>
              </a:rPr>
              <a:t>в качестве прямого исполнителя (генерального подрядчика), а не субподрядчика</a:t>
            </a:r>
            <a:r>
              <a:rPr lang="ru-RU" sz="2200" dirty="0">
                <a:solidFill>
                  <a:srgbClr val="000000"/>
                </a:solidFill>
                <a:latin typeface="Roboto"/>
              </a:rPr>
              <a:t>. При этом работы должны выполняться им в рамках Закона №44-ФЗ или Закона №223-ФЗ. </a:t>
            </a:r>
            <a:endParaRPr lang="ru-RU" sz="2200" dirty="0" smtClean="0">
              <a:solidFill>
                <a:srgbClr val="000000"/>
              </a:solidFill>
              <a:latin typeface="Roboto"/>
            </a:endParaRPr>
          </a:p>
          <a:p>
            <a:r>
              <a:rPr lang="ru-RU" sz="2200" dirty="0">
                <a:solidFill>
                  <a:srgbClr val="000000"/>
                </a:solidFill>
                <a:latin typeface="Roboto"/>
              </a:rPr>
              <a:t>	</a:t>
            </a:r>
            <a:r>
              <a:rPr lang="ru-RU" sz="2200" dirty="0" smtClean="0">
                <a:solidFill>
                  <a:srgbClr val="000000"/>
                </a:solidFill>
                <a:latin typeface="Roboto"/>
              </a:rPr>
              <a:t>Данные </a:t>
            </a:r>
            <a:r>
              <a:rPr lang="ru-RU" sz="2200" dirty="0">
                <a:solidFill>
                  <a:srgbClr val="000000"/>
                </a:solidFill>
                <a:latin typeface="Roboto"/>
              </a:rPr>
              <a:t>требования обусловлены спецификой подлежащих исполнению контрактов, предметом которых является осуществление действий в отношении социально значимых объектов, а также снижением риска заказчика при неисполнении заключаемого контракта. </a:t>
            </a:r>
            <a:r>
              <a:rPr lang="ru-RU" sz="2200" dirty="0"/>
              <a:t/>
            </a:r>
            <a:br>
              <a:rPr lang="ru-RU" sz="2200" dirty="0"/>
            </a:br>
            <a:endParaRPr lang="ru-RU" sz="2200" dirty="0"/>
          </a:p>
        </p:txBody>
      </p:sp>
      <p:sp>
        <p:nvSpPr>
          <p:cNvPr id="11" name="Прямоугольник 10"/>
          <p:cNvSpPr/>
          <p:nvPr/>
        </p:nvSpPr>
        <p:spPr>
          <a:xfrm>
            <a:off x="4469176" y="5514538"/>
            <a:ext cx="7109552" cy="1200329"/>
          </a:xfrm>
          <a:prstGeom prst="rect">
            <a:avLst/>
          </a:prstGeom>
        </p:spPr>
        <p:txBody>
          <a:bodyPr wrap="square">
            <a:spAutoFit/>
          </a:bodyPr>
          <a:lstStyle/>
          <a:p>
            <a:r>
              <a:rPr lang="ru-RU" u="sng" dirty="0" err="1" smtClean="0">
                <a:solidFill>
                  <a:srgbClr val="000000"/>
                </a:solidFill>
                <a:latin typeface="Roboto"/>
              </a:rPr>
              <a:t>определениие</a:t>
            </a:r>
            <a:r>
              <a:rPr lang="ru-RU" dirty="0" smtClean="0">
                <a:solidFill>
                  <a:srgbClr val="000000"/>
                </a:solidFill>
                <a:latin typeface="Roboto"/>
              </a:rPr>
              <a:t> </a:t>
            </a:r>
            <a:r>
              <a:rPr lang="ru-RU" dirty="0">
                <a:solidFill>
                  <a:srgbClr val="000000"/>
                </a:solidFill>
                <a:latin typeface="Roboto"/>
              </a:rPr>
              <a:t>Судебной коллегии по экономическим спорам Верховного Суда РФ от 21.10.2024 № 304-ЭС24-7382. </a:t>
            </a:r>
            <a:r>
              <a:rPr lang="ru-RU" u="sng" dirty="0" smtClean="0">
                <a:solidFill>
                  <a:srgbClr val="000000"/>
                </a:solidFill>
                <a:latin typeface="Roboto"/>
                <a:hlinkClick r:id="rId4"/>
              </a:rPr>
              <a:t>Определение</a:t>
            </a:r>
            <a:r>
              <a:rPr lang="ru-RU" dirty="0" smtClean="0">
                <a:solidFill>
                  <a:srgbClr val="000000"/>
                </a:solidFill>
                <a:latin typeface="Roboto"/>
              </a:rPr>
              <a:t> </a:t>
            </a:r>
            <a:r>
              <a:rPr lang="ru-RU" dirty="0">
                <a:solidFill>
                  <a:srgbClr val="000000"/>
                </a:solidFill>
                <a:latin typeface="Roboto"/>
              </a:rPr>
              <a:t>Верховного суда РФ от 06 февраля 2025 года №304-ЭС24-24386 по делу №</a:t>
            </a:r>
            <a:r>
              <a:rPr lang="ru-RU" dirty="0" smtClean="0">
                <a:solidFill>
                  <a:srgbClr val="000000"/>
                </a:solidFill>
                <a:latin typeface="Roboto"/>
              </a:rPr>
              <a:t>А67-3013/2024</a:t>
            </a:r>
            <a:endParaRPr lang="ru-RU" dirty="0"/>
          </a:p>
        </p:txBody>
      </p:sp>
    </p:spTree>
    <p:extLst>
      <p:ext uri="{BB962C8B-B14F-4D97-AF65-F5344CB8AC3E}">
        <p14:creationId xmlns:p14="http://schemas.microsoft.com/office/powerpoint/2010/main" val="3514404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980501" y="1720840"/>
            <a:ext cx="10708395" cy="4524315"/>
          </a:xfrm>
          <a:prstGeom prst="rect">
            <a:avLst/>
          </a:prstGeom>
        </p:spPr>
        <p:txBody>
          <a:bodyPr wrap="square">
            <a:spAutoFit/>
          </a:bodyPr>
          <a:lstStyle/>
          <a:p>
            <a:r>
              <a:rPr lang="ru-RU" sz="2400" dirty="0" smtClean="0"/>
              <a:t>	По </a:t>
            </a:r>
            <a:r>
              <a:rPr lang="ru-RU" sz="2400" dirty="0"/>
              <a:t>соглашению сторон допускается изменение существенных условий контракта, заключенного </a:t>
            </a:r>
            <a:r>
              <a:rPr lang="ru-RU" sz="2400" b="1" dirty="0"/>
              <a:t>до 01.01.2026 года</a:t>
            </a:r>
            <a:r>
              <a:rPr lang="ru-RU" sz="2400" dirty="0"/>
              <a:t>, если при исполнении такого контракта </a:t>
            </a:r>
            <a:r>
              <a:rPr lang="ru-RU" sz="2400" b="1" dirty="0">
                <a:solidFill>
                  <a:srgbClr val="FF0000"/>
                </a:solidFill>
              </a:rPr>
              <a:t>возникли независящие от сторон контракта обстоятельства, </a:t>
            </a:r>
            <a:r>
              <a:rPr lang="ru-RU" sz="2400" dirty="0"/>
              <a:t>влекущие невозможность его исполнения. </a:t>
            </a:r>
            <a:endParaRPr lang="ru-RU" sz="2400" dirty="0" smtClean="0"/>
          </a:p>
          <a:p>
            <a:r>
              <a:rPr lang="ru-RU" sz="2400" dirty="0" smtClean="0"/>
              <a:t>	Изменение </a:t>
            </a:r>
            <a:r>
              <a:rPr lang="ru-RU" sz="2400" dirty="0"/>
              <a:t>осуществляется с соблюдением положений частей 1.3 - 1.6 статьи 95 Закона №44-ФЗ </a:t>
            </a:r>
            <a:r>
              <a:rPr lang="ru-RU" sz="2400" b="1" dirty="0">
                <a:solidFill>
                  <a:srgbClr val="FF0000"/>
                </a:solidFill>
              </a:rPr>
              <a:t>на основании решения </a:t>
            </a:r>
            <a:r>
              <a:rPr lang="ru-RU" sz="2400" dirty="0"/>
              <a:t>Правительства РФ, высшего исполнительного органа субъекта РФ, местной администрации при осуществлении закупки для федеральных нужд, нужд субъекта Российской Федерации, муниципальных нужд соответственно. </a:t>
            </a:r>
            <a:endParaRPr lang="ru-RU" sz="2400" dirty="0" smtClean="0"/>
          </a:p>
          <a:p>
            <a:endParaRPr lang="ru-RU" sz="2400" dirty="0"/>
          </a:p>
          <a:p>
            <a:pPr algn="r"/>
            <a:r>
              <a:rPr lang="ru-RU" sz="2400" i="1" dirty="0" smtClean="0"/>
              <a:t>часть </a:t>
            </a:r>
            <a:r>
              <a:rPr lang="ru-RU" sz="2400" i="1" dirty="0"/>
              <a:t>65.1 статьи 112 Закона №</a:t>
            </a:r>
            <a:r>
              <a:rPr lang="ru-RU" sz="2400" i="1" dirty="0" smtClean="0"/>
              <a:t>44-ФЗ</a:t>
            </a:r>
          </a:p>
          <a:p>
            <a:pPr algn="r"/>
            <a:r>
              <a:rPr lang="ru-RU" sz="2400" i="1" dirty="0"/>
              <a:t>Федеральный закон от 26.12.2024 №494-ФЗ.</a:t>
            </a:r>
          </a:p>
        </p:txBody>
      </p:sp>
      <p:sp>
        <p:nvSpPr>
          <p:cNvPr id="3" name="Прямоугольник 2"/>
          <p:cNvSpPr/>
          <p:nvPr/>
        </p:nvSpPr>
        <p:spPr>
          <a:xfrm>
            <a:off x="2687000" y="195452"/>
            <a:ext cx="7295395" cy="523220"/>
          </a:xfrm>
          <a:prstGeom prst="rect">
            <a:avLst/>
          </a:prstGeom>
        </p:spPr>
        <p:txBody>
          <a:bodyPr wrap="none">
            <a:spAutoFit/>
          </a:bodyPr>
          <a:lstStyle/>
          <a:p>
            <a:r>
              <a:rPr lang="ru-RU" sz="2800" b="1" dirty="0" smtClean="0"/>
              <a:t>Изменение </a:t>
            </a:r>
            <a:r>
              <a:rPr lang="ru-RU" sz="2800" b="1" dirty="0"/>
              <a:t>существенных условий контракта</a:t>
            </a:r>
          </a:p>
        </p:txBody>
      </p:sp>
    </p:spTree>
    <p:extLst>
      <p:ext uri="{BB962C8B-B14F-4D97-AF65-F5344CB8AC3E}">
        <p14:creationId xmlns:p14="http://schemas.microsoft.com/office/powerpoint/2010/main" val="163152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17"/>
          <p:cNvSpPr txBox="1"/>
          <p:nvPr/>
        </p:nvSpPr>
        <p:spPr>
          <a:xfrm>
            <a:off x="250720" y="114049"/>
            <a:ext cx="11537825" cy="658300"/>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6985">
              <a:spcBef>
                <a:spcPts val="0"/>
              </a:spcBef>
            </a:pPr>
            <a:r>
              <a:rPr lang="ru-RU" sz="2000" b="1" dirty="0">
                <a:latin typeface="Times New Roman" panose="02020603050405020304" pitchFamily="18" charset="0"/>
                <a:ea typeface="+mn-ea"/>
                <a:cs typeface="Times New Roman" panose="02020603050405020304" pitchFamily="18" charset="0"/>
              </a:rPr>
              <a:t>Часть 65.1 статьи 112 Закона № 44-ФЗ</a:t>
            </a:r>
          </a:p>
          <a:p>
            <a:pPr marR="6985">
              <a:spcBef>
                <a:spcPts val="0"/>
              </a:spcBef>
            </a:pPr>
            <a:r>
              <a:rPr lang="ru-RU" sz="2000" b="1" dirty="0">
                <a:latin typeface="Times New Roman" panose="02020603050405020304" pitchFamily="18" charset="0"/>
                <a:ea typeface="+mn-ea"/>
                <a:cs typeface="Times New Roman" panose="02020603050405020304" pitchFamily="18" charset="0"/>
              </a:rPr>
              <a:t>Изменение существенных условий исполнения контракта </a:t>
            </a:r>
          </a:p>
        </p:txBody>
      </p:sp>
      <p:cxnSp>
        <p:nvCxnSpPr>
          <p:cNvPr id="24" name="Прямая соединительная линия 23"/>
          <p:cNvCxnSpPr/>
          <p:nvPr/>
        </p:nvCxnSpPr>
        <p:spPr>
          <a:xfrm>
            <a:off x="301834" y="921110"/>
            <a:ext cx="11542956" cy="0"/>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941586" y="1263090"/>
            <a:ext cx="11377678" cy="369332"/>
          </a:xfrm>
          <a:prstGeom prst="rect">
            <a:avLst/>
          </a:prstGeom>
        </p:spPr>
        <p:txBody>
          <a:bodyPr wrap="square">
            <a:spAutoFit/>
          </a:bodyPr>
          <a:lstStyle/>
          <a:p>
            <a:r>
              <a:rPr lang="ru-RU" dirty="0" smtClean="0"/>
              <a:t> </a:t>
            </a:r>
            <a:endParaRPr lang="ru-RU"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53058" y="-80821"/>
            <a:ext cx="5568619" cy="6921421"/>
          </a:xfrm>
          <a:prstGeom prst="rect">
            <a:avLst/>
          </a:prstGeom>
        </p:spPr>
      </p:pic>
      <p:sp>
        <p:nvSpPr>
          <p:cNvPr id="12" name="Shape 122"/>
          <p:cNvSpPr/>
          <p:nvPr/>
        </p:nvSpPr>
        <p:spPr>
          <a:xfrm>
            <a:off x="11430002" y="6253202"/>
            <a:ext cx="605159" cy="476278"/>
          </a:xfrm>
          <a:prstGeom prst="ellipse">
            <a:avLst/>
          </a:prstGeom>
          <a:noFill/>
          <a:ln w="19050">
            <a:solidFill>
              <a:schemeClr val="bg1"/>
            </a:solidFill>
            <a:prstDash val="solid"/>
          </a:ln>
        </p:spPr>
        <p:txBody>
          <a:bodyPr lIns="91440" tIns="45720" rIns="91440" bIns="45720" anchor="ctr">
            <a:noAutofit/>
          </a:bodyPr>
          <a:lstStyle/>
          <a:p>
            <a:pPr marL="0" indent="0" algn="ctr"/>
            <a:r>
              <a:rPr lang="ru-RU" sz="1600" spc="-1" dirty="0" smtClean="0">
                <a:latin typeface="Times New Roman" panose="02020603050405020304" pitchFamily="18" charset="0"/>
                <a:ea typeface="Arial" panose="020B0604020202020204"/>
                <a:cs typeface="Times New Roman" panose="02020603050405020304" pitchFamily="18" charset="0"/>
              </a:rPr>
              <a:t>36</a:t>
            </a: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10" name="Прямоугольник 9"/>
          <p:cNvSpPr/>
          <p:nvPr/>
        </p:nvSpPr>
        <p:spPr>
          <a:xfrm>
            <a:off x="272374" y="1525689"/>
            <a:ext cx="11739995" cy="1128804"/>
          </a:xfrm>
          <a:prstGeom prst="rect">
            <a:avLst/>
          </a:prstGeom>
          <a:solidFill>
            <a:schemeClr val="accent5">
              <a:lumMod val="20000"/>
              <a:lumOff val="80000"/>
            </a:schemeClr>
          </a:solidFill>
          <a:ln>
            <a:solidFill>
              <a:srgbClr val="007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100" dirty="0">
                <a:solidFill>
                  <a:schemeClr val="tx1"/>
                </a:solidFill>
                <a:cs typeface="Times New Roman" panose="02020603050405020304" pitchFamily="18" charset="0"/>
              </a:rPr>
              <a:t>П</a:t>
            </a:r>
            <a:r>
              <a:rPr lang="ru-RU" sz="2100" dirty="0" smtClean="0">
                <a:solidFill>
                  <a:schemeClr val="tx1"/>
                </a:solidFill>
                <a:cs typeface="Times New Roman" panose="02020603050405020304" pitchFamily="18" charset="0"/>
              </a:rPr>
              <a:t>озволяет </a:t>
            </a:r>
            <a:r>
              <a:rPr lang="ru-RU" sz="2100" b="1" dirty="0" smtClean="0">
                <a:solidFill>
                  <a:schemeClr val="tx1"/>
                </a:solidFill>
                <a:cs typeface="Times New Roman" panose="02020603050405020304" pitchFamily="18" charset="0"/>
              </a:rPr>
              <a:t>изменять любые условия контракта</a:t>
            </a:r>
            <a:r>
              <a:rPr lang="ru-RU" sz="2100" dirty="0" smtClean="0">
                <a:solidFill>
                  <a:schemeClr val="tx1"/>
                </a:solidFill>
                <a:cs typeface="Times New Roman" panose="02020603050405020304" pitchFamily="18" charset="0"/>
              </a:rPr>
              <a:t>, заключенного до 01.01.2026, если при исполнении такого контракта возникли независящие от сторон контракта обстоятельства, влекущие невозможность его исполнения</a:t>
            </a:r>
            <a:endParaRPr lang="ru-RU" sz="2100" dirty="0">
              <a:solidFill>
                <a:schemeClr val="tx1"/>
              </a:solidFill>
              <a:cs typeface="Times New Roman" panose="02020603050405020304" pitchFamily="18" charset="0"/>
            </a:endParaRPr>
          </a:p>
        </p:txBody>
      </p:sp>
      <p:sp>
        <p:nvSpPr>
          <p:cNvPr id="11" name="Прямоугольник 10"/>
          <p:cNvSpPr/>
          <p:nvPr/>
        </p:nvSpPr>
        <p:spPr>
          <a:xfrm>
            <a:off x="272374" y="2904100"/>
            <a:ext cx="11739994" cy="1192428"/>
          </a:xfrm>
          <a:prstGeom prst="rect">
            <a:avLst/>
          </a:prstGeom>
          <a:solidFill>
            <a:schemeClr val="accent5">
              <a:lumMod val="20000"/>
              <a:lumOff val="80000"/>
            </a:schemeClr>
          </a:solidFill>
          <a:ln>
            <a:solidFill>
              <a:srgbClr val="007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100" dirty="0" smtClean="0">
                <a:solidFill>
                  <a:schemeClr val="tx1"/>
                </a:solidFill>
                <a:cs typeface="Times New Roman" panose="02020603050405020304" pitchFamily="18" charset="0"/>
              </a:rPr>
              <a:t>Не содержит </a:t>
            </a:r>
            <a:r>
              <a:rPr lang="ru-RU" sz="2100" b="1" dirty="0" smtClean="0">
                <a:solidFill>
                  <a:schemeClr val="tx1"/>
                </a:solidFill>
                <a:cs typeface="Times New Roman" panose="02020603050405020304" pitchFamily="18" charset="0"/>
              </a:rPr>
              <a:t>ограничений пределов изменения</a:t>
            </a:r>
            <a:r>
              <a:rPr lang="ru-RU" sz="2100" dirty="0" smtClean="0">
                <a:solidFill>
                  <a:schemeClr val="tx1"/>
                </a:solidFill>
                <a:cs typeface="Times New Roman" panose="02020603050405020304" pitchFamily="18" charset="0"/>
              </a:rPr>
              <a:t>, вносимых в условия контракта, в связи с чем размер увеличения </a:t>
            </a:r>
            <a:r>
              <a:rPr lang="ru-RU" sz="2100" b="1" dirty="0" smtClean="0">
                <a:solidFill>
                  <a:schemeClr val="tx1"/>
                </a:solidFill>
                <a:cs typeface="Times New Roman" panose="02020603050405020304" pitchFamily="18" charset="0"/>
              </a:rPr>
              <a:t>может превышать соответствующие размеры, предусмотренные иными положениями</a:t>
            </a:r>
            <a:r>
              <a:rPr lang="ru-RU" sz="2100" dirty="0" smtClean="0">
                <a:solidFill>
                  <a:schemeClr val="tx1"/>
                </a:solidFill>
                <a:cs typeface="Times New Roman" panose="02020603050405020304" pitchFamily="18" charset="0"/>
              </a:rPr>
              <a:t> Закона № 44-ФЗ (в </a:t>
            </a:r>
            <a:r>
              <a:rPr lang="ru-RU" sz="2100" dirty="0" err="1" smtClean="0">
                <a:solidFill>
                  <a:schemeClr val="tx1"/>
                </a:solidFill>
                <a:cs typeface="Times New Roman" panose="02020603050405020304" pitchFamily="18" charset="0"/>
              </a:rPr>
              <a:t>т.ч</a:t>
            </a:r>
            <a:r>
              <a:rPr lang="ru-RU" sz="2100" dirty="0" smtClean="0">
                <a:solidFill>
                  <a:schemeClr val="tx1"/>
                </a:solidFill>
                <a:cs typeface="Times New Roman" panose="02020603050405020304" pitchFamily="18" charset="0"/>
              </a:rPr>
              <a:t>. </a:t>
            </a:r>
            <a:r>
              <a:rPr lang="ru-RU" sz="2100" dirty="0">
                <a:solidFill>
                  <a:schemeClr val="tx1"/>
                </a:solidFill>
                <a:cs typeface="Times New Roman" panose="02020603050405020304" pitchFamily="18" charset="0"/>
              </a:rPr>
              <a:t>в</a:t>
            </a:r>
            <a:r>
              <a:rPr lang="ru-RU" sz="2100" dirty="0" smtClean="0">
                <a:solidFill>
                  <a:schemeClr val="tx1"/>
                </a:solidFill>
                <a:cs typeface="Times New Roman" panose="02020603050405020304" pitchFamily="18" charset="0"/>
              </a:rPr>
              <a:t> части срока и цены)</a:t>
            </a:r>
            <a:endParaRPr lang="ru-RU" sz="2100" dirty="0">
              <a:solidFill>
                <a:schemeClr val="tx1"/>
              </a:solidFill>
              <a:cs typeface="Times New Roman" panose="02020603050405020304" pitchFamily="18" charset="0"/>
            </a:endParaRPr>
          </a:p>
        </p:txBody>
      </p:sp>
      <p:sp>
        <p:nvSpPr>
          <p:cNvPr id="13" name="Прямоугольник 12"/>
          <p:cNvSpPr/>
          <p:nvPr/>
        </p:nvSpPr>
        <p:spPr>
          <a:xfrm>
            <a:off x="272374" y="4346135"/>
            <a:ext cx="11739995" cy="1480711"/>
          </a:xfrm>
          <a:prstGeom prst="rect">
            <a:avLst/>
          </a:prstGeom>
          <a:solidFill>
            <a:schemeClr val="accent5">
              <a:lumMod val="20000"/>
              <a:lumOff val="80000"/>
            </a:schemeClr>
          </a:solidFill>
          <a:ln>
            <a:solidFill>
              <a:srgbClr val="007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100" b="1" dirty="0" smtClean="0">
                <a:solidFill>
                  <a:schemeClr val="tx1"/>
                </a:solidFill>
                <a:cs typeface="Times New Roman" panose="02020603050405020304" pitchFamily="18" charset="0"/>
              </a:rPr>
              <a:t>Не ограничивается возможность </a:t>
            </a:r>
            <a:r>
              <a:rPr lang="ru-RU" sz="2100" dirty="0" smtClean="0">
                <a:solidFill>
                  <a:schemeClr val="tx1"/>
                </a:solidFill>
                <a:cs typeface="Times New Roman" panose="02020603050405020304" pitchFamily="18" charset="0"/>
              </a:rPr>
              <a:t>ВИОГВ субъектов РФ </a:t>
            </a:r>
            <a:r>
              <a:rPr lang="ru-RU" sz="2100" b="1" dirty="0" smtClean="0">
                <a:solidFill>
                  <a:schemeClr val="tx1"/>
                </a:solidFill>
                <a:cs typeface="Times New Roman" panose="02020603050405020304" pitchFamily="18" charset="0"/>
              </a:rPr>
              <a:t>предусмотреть в решении</a:t>
            </a:r>
            <a:r>
              <a:rPr lang="ru-RU" sz="2100" dirty="0" smtClean="0">
                <a:solidFill>
                  <a:schemeClr val="tx1"/>
                </a:solidFill>
                <a:cs typeface="Times New Roman" panose="02020603050405020304" pitchFamily="18" charset="0"/>
              </a:rPr>
              <a:t>, указанном в данной части, </a:t>
            </a:r>
            <a:r>
              <a:rPr lang="ru-RU" sz="2100" b="1" dirty="0" smtClean="0">
                <a:solidFill>
                  <a:schemeClr val="tx1"/>
                </a:solidFill>
                <a:cs typeface="Times New Roman" panose="02020603050405020304" pitchFamily="18" charset="0"/>
              </a:rPr>
              <a:t>условия</a:t>
            </a:r>
            <a:r>
              <a:rPr lang="ru-RU" sz="2100" dirty="0" smtClean="0">
                <a:solidFill>
                  <a:schemeClr val="tx1"/>
                </a:solidFill>
                <a:cs typeface="Times New Roman" panose="02020603050405020304" pitchFamily="18" charset="0"/>
              </a:rPr>
              <a:t> применения, в том числе предусматривающие </a:t>
            </a:r>
            <a:r>
              <a:rPr lang="ru-RU" sz="2100" b="1" dirty="0" smtClean="0">
                <a:solidFill>
                  <a:schemeClr val="tx1"/>
                </a:solidFill>
                <a:cs typeface="Times New Roman" panose="02020603050405020304" pitchFamily="18" charset="0"/>
              </a:rPr>
              <a:t>необходимость выполнения сторонами </a:t>
            </a:r>
            <a:r>
              <a:rPr lang="ru-RU" sz="2100" dirty="0" smtClean="0">
                <a:solidFill>
                  <a:schemeClr val="tx1"/>
                </a:solidFill>
                <a:cs typeface="Times New Roman" panose="02020603050405020304" pitchFamily="18" charset="0"/>
              </a:rPr>
              <a:t>контракта определенных действий, при выполнении которых допускается изменение существенных условий</a:t>
            </a:r>
            <a:endParaRPr lang="ru-RU" sz="21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252989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881349" y="1720840"/>
            <a:ext cx="10366873" cy="3785652"/>
          </a:xfrm>
          <a:prstGeom prst="rect">
            <a:avLst/>
          </a:prstGeom>
        </p:spPr>
        <p:txBody>
          <a:bodyPr wrap="square">
            <a:spAutoFit/>
          </a:bodyPr>
          <a:lstStyle/>
          <a:p>
            <a:r>
              <a:rPr lang="ru-RU" sz="2400" dirty="0" smtClean="0"/>
              <a:t>	Если </a:t>
            </a:r>
            <a:r>
              <a:rPr lang="ru-RU" sz="2400" dirty="0"/>
              <a:t>при исполнении </a:t>
            </a:r>
            <a:r>
              <a:rPr lang="ru-RU" sz="2400" b="1" dirty="0">
                <a:solidFill>
                  <a:srgbClr val="FF0000"/>
                </a:solidFill>
              </a:rPr>
              <a:t>строительных контрактов </a:t>
            </a:r>
            <a:r>
              <a:rPr lang="ru-RU" sz="2400" dirty="0"/>
              <a:t>возникли </a:t>
            </a:r>
            <a:r>
              <a:rPr lang="ru-RU" sz="2400" b="1" dirty="0">
                <a:solidFill>
                  <a:srgbClr val="FF0000"/>
                </a:solidFill>
              </a:rPr>
              <a:t>не зависящие от сторон обстоятельства</a:t>
            </a:r>
            <a:r>
              <a:rPr lang="ru-RU" sz="2400" dirty="0"/>
              <a:t>, из-за которых невозможно исполнить обязательства на прежних условиях, стороны </a:t>
            </a:r>
            <a:r>
              <a:rPr lang="ru-RU" sz="2400" b="1" dirty="0">
                <a:solidFill>
                  <a:srgbClr val="FF0000"/>
                </a:solidFill>
              </a:rPr>
              <a:t>вправе в 2025 году изменить существенные условия </a:t>
            </a:r>
            <a:r>
              <a:rPr lang="ru-RU" sz="2400" dirty="0"/>
              <a:t>таких контрактов в соответствии с Постановление Правительства РФ от 16.04.2022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
        <p:nvSpPr>
          <p:cNvPr id="3" name="Прямоугольник 2"/>
          <p:cNvSpPr/>
          <p:nvPr/>
        </p:nvSpPr>
        <p:spPr>
          <a:xfrm>
            <a:off x="3073281" y="191056"/>
            <a:ext cx="6045438" cy="461665"/>
          </a:xfrm>
          <a:prstGeom prst="rect">
            <a:avLst/>
          </a:prstGeom>
        </p:spPr>
        <p:txBody>
          <a:bodyPr wrap="none">
            <a:spAutoFit/>
          </a:bodyPr>
          <a:lstStyle/>
          <a:p>
            <a:r>
              <a:rPr lang="ru-RU" sz="2400" b="1" dirty="0"/>
              <a:t>Изменения условий подрядных контрактов</a:t>
            </a:r>
          </a:p>
        </p:txBody>
      </p:sp>
    </p:spTree>
    <p:extLst>
      <p:ext uri="{BB962C8B-B14F-4D97-AF65-F5344CB8AC3E}">
        <p14:creationId xmlns:p14="http://schemas.microsoft.com/office/powerpoint/2010/main" val="354900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78650" y="1315480"/>
            <a:ext cx="11468559" cy="5324535"/>
          </a:xfrm>
          <a:prstGeom prst="rect">
            <a:avLst/>
          </a:prstGeom>
        </p:spPr>
        <p:txBody>
          <a:bodyPr wrap="square">
            <a:spAutoFit/>
          </a:bodyPr>
          <a:lstStyle/>
          <a:p>
            <a:r>
              <a:rPr lang="ru-RU" sz="2000" dirty="0" smtClean="0"/>
              <a:t>	При </a:t>
            </a:r>
            <a:r>
              <a:rPr lang="ru-RU" sz="2000" dirty="0"/>
              <a:t>возникновении в ходе исполнения государственных и муниципальных контрактов предметом которых является </a:t>
            </a:r>
            <a:r>
              <a:rPr lang="ru-RU" sz="2000" b="1" dirty="0">
                <a:solidFill>
                  <a:srgbClr val="FF0000"/>
                </a:solidFill>
              </a:rPr>
              <a:t>выполнение работ по строительству, реконструкции, кап. ремонту, сносу объекта кап. строительства, проведение работ по сохранению объектов культурного наследия, </a:t>
            </a:r>
            <a:r>
              <a:rPr lang="ru-RU" sz="2000" dirty="0"/>
              <a:t>независящих от сторон контракта обстоятельств, влекущих невозможность его исполнения, </a:t>
            </a:r>
            <a:r>
              <a:rPr lang="ru-RU" sz="2000" b="1" dirty="0"/>
              <a:t>в 2022-2025 годах допускаются следующие изменения существенных условий контракта</a:t>
            </a:r>
            <a:r>
              <a:rPr lang="ru-RU" sz="2000" dirty="0"/>
              <a:t>: </a:t>
            </a:r>
            <a:endParaRPr lang="ru-RU" sz="2000" dirty="0" smtClean="0"/>
          </a:p>
          <a:p>
            <a:r>
              <a:rPr lang="ru-RU" sz="2000" dirty="0" smtClean="0"/>
              <a:t>	а</a:t>
            </a:r>
            <a:r>
              <a:rPr lang="ru-RU" sz="2000" dirty="0"/>
              <a:t>)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Закона о контрактной системе ранее изменялся; </a:t>
            </a:r>
            <a:endParaRPr lang="ru-RU" sz="2000" dirty="0" smtClean="0"/>
          </a:p>
          <a:p>
            <a:r>
              <a:rPr lang="ru-RU" sz="2000" dirty="0" smtClean="0"/>
              <a:t>	б</a:t>
            </a:r>
            <a:r>
              <a:rPr lang="ru-RU" sz="2000" dirty="0"/>
              <a:t>) изменение объема и (или) видов выполняемых работ по контракту, спецификации и типов оборудования, предусмотренных проектной документацией; </a:t>
            </a:r>
            <a:endParaRPr lang="ru-RU" sz="2000" dirty="0" smtClean="0"/>
          </a:p>
          <a:p>
            <a:r>
              <a:rPr lang="ru-RU" sz="2000" dirty="0" smtClean="0"/>
              <a:t>	в</a:t>
            </a:r>
            <a:r>
              <a:rPr lang="ru-RU" sz="2000" dirty="0"/>
              <a:t>)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 </a:t>
            </a:r>
            <a:endParaRPr lang="ru-RU" sz="2000" dirty="0" smtClean="0"/>
          </a:p>
          <a:p>
            <a:r>
              <a:rPr lang="ru-RU" sz="2000" dirty="0" smtClean="0"/>
              <a:t>	г</a:t>
            </a:r>
            <a:r>
              <a:rPr lang="ru-RU" sz="2000" dirty="0"/>
              <a:t>) изменение отдельных этапов исполнения контракта, в том числе наименования, состава, объемов и видов работ, цены отдельного этапа исполнения контракта; </a:t>
            </a:r>
            <a:endParaRPr lang="ru-RU" sz="2000" dirty="0" smtClean="0"/>
          </a:p>
          <a:p>
            <a:r>
              <a:rPr lang="ru-RU" sz="2000" dirty="0" smtClean="0"/>
              <a:t>	д</a:t>
            </a:r>
            <a:r>
              <a:rPr lang="ru-RU" sz="2000" dirty="0"/>
              <a:t>) установление условия о выплате аванса или об изменении установленного размера аванса; </a:t>
            </a:r>
            <a:endParaRPr lang="ru-RU" sz="2000" dirty="0" smtClean="0"/>
          </a:p>
          <a:p>
            <a:r>
              <a:rPr lang="ru-RU" sz="2000" dirty="0" smtClean="0"/>
              <a:t>	е</a:t>
            </a:r>
            <a:r>
              <a:rPr lang="ru-RU" sz="2000" dirty="0"/>
              <a:t>) изменение порядка приемки и оплаты отдельного этапа исполнения контракта, результатов выполненных работ.</a:t>
            </a:r>
          </a:p>
        </p:txBody>
      </p:sp>
      <p:sp>
        <p:nvSpPr>
          <p:cNvPr id="3" name="Прямоугольник 2"/>
          <p:cNvSpPr/>
          <p:nvPr/>
        </p:nvSpPr>
        <p:spPr>
          <a:xfrm>
            <a:off x="1771322" y="192442"/>
            <a:ext cx="8649355" cy="523220"/>
          </a:xfrm>
          <a:prstGeom prst="rect">
            <a:avLst/>
          </a:prstGeom>
        </p:spPr>
        <p:txBody>
          <a:bodyPr wrap="none">
            <a:spAutoFit/>
          </a:bodyPr>
          <a:lstStyle/>
          <a:p>
            <a:r>
              <a:rPr lang="ru-RU" sz="2800" b="1" dirty="0"/>
              <a:t>Постановление Правительства РФ от 16.04.2022 №680</a:t>
            </a:r>
          </a:p>
        </p:txBody>
      </p:sp>
    </p:spTree>
    <p:extLst>
      <p:ext uri="{BB962C8B-B14F-4D97-AF65-F5344CB8AC3E}">
        <p14:creationId xmlns:p14="http://schemas.microsoft.com/office/powerpoint/2010/main" val="154556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2182077" y="135972"/>
            <a:ext cx="8649355" cy="523220"/>
          </a:xfrm>
          <a:prstGeom prst="rect">
            <a:avLst/>
          </a:prstGeom>
        </p:spPr>
        <p:txBody>
          <a:bodyPr wrap="none">
            <a:spAutoFit/>
          </a:bodyPr>
          <a:lstStyle/>
          <a:p>
            <a:r>
              <a:rPr lang="ru-RU" sz="2800" b="1" dirty="0"/>
              <a:t>Постановление Правительства РФ от 16.04.2022 №680</a:t>
            </a:r>
            <a:endParaRPr lang="ru-RU" sz="2800" b="1" dirty="0"/>
          </a:p>
        </p:txBody>
      </p:sp>
      <p:sp>
        <p:nvSpPr>
          <p:cNvPr id="3" name="Прямоугольник 2"/>
          <p:cNvSpPr/>
          <p:nvPr/>
        </p:nvSpPr>
        <p:spPr>
          <a:xfrm>
            <a:off x="1002535" y="1166843"/>
            <a:ext cx="10058399" cy="4493538"/>
          </a:xfrm>
          <a:prstGeom prst="rect">
            <a:avLst/>
          </a:prstGeom>
        </p:spPr>
        <p:txBody>
          <a:bodyPr wrap="square">
            <a:spAutoFit/>
          </a:bodyPr>
          <a:lstStyle/>
          <a:p>
            <a:r>
              <a:rPr lang="ru-RU" sz="2200" dirty="0" smtClean="0"/>
              <a:t>	ж</a:t>
            </a:r>
            <a:r>
              <a:rPr lang="ru-RU" sz="2200" dirty="0"/>
              <a:t>) </a:t>
            </a:r>
            <a:r>
              <a:rPr lang="ru-RU" sz="2200" b="1" dirty="0">
                <a:solidFill>
                  <a:srgbClr val="FF0000"/>
                </a:solidFill>
              </a:rPr>
              <a:t>изменение (увеличение) цены контракта без изменения объема и (или) видов выполняемых работ </a:t>
            </a:r>
            <a:r>
              <a:rPr lang="ru-RU" sz="2200" dirty="0"/>
              <a:t>в связи с увеличением цен на строительные ресурсы в порядке, установленном постановлением Правительства Российской Федерации от 9 августа 2021 г. № 1315 «О внесении изменений в некоторые акты Правительства Российской Федерации». </a:t>
            </a:r>
            <a:endParaRPr lang="ru-RU" sz="2200" dirty="0" smtClean="0"/>
          </a:p>
          <a:p>
            <a:endParaRPr lang="ru-RU" sz="2200" dirty="0" smtClean="0"/>
          </a:p>
          <a:p>
            <a:r>
              <a:rPr lang="ru-RU" sz="2200" dirty="0" smtClean="0"/>
              <a:t>	з</a:t>
            </a:r>
            <a:r>
              <a:rPr lang="ru-RU" sz="2200" dirty="0"/>
              <a:t>) изменение условий о порядке перечисления средств поставщикам (подрядчикам, исполнителям) по контрактам (договорам), заключаемым в рамках исполнения контракта, с лицевых счетов, открытых заказчикам по таким контрактам (договорам) в территориальных органах Федерального казначейства, на расчетные счета, открытые поставщикам (подрядчикам, исполнителям) по контрактам (договорам) в кредитных организациях, в случаях, установленных законодательством Российской Федерации.</a:t>
            </a:r>
          </a:p>
        </p:txBody>
      </p:sp>
    </p:spTree>
    <p:extLst>
      <p:ext uri="{BB962C8B-B14F-4D97-AF65-F5344CB8AC3E}">
        <p14:creationId xmlns:p14="http://schemas.microsoft.com/office/powerpoint/2010/main" val="313180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17"/>
          <p:cNvSpPr txBox="1"/>
          <p:nvPr/>
        </p:nvSpPr>
        <p:spPr>
          <a:xfrm>
            <a:off x="250720" y="-70617"/>
            <a:ext cx="11537825" cy="1027631"/>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6985">
              <a:spcBef>
                <a:spcPts val="335"/>
              </a:spcBef>
            </a:pPr>
            <a:r>
              <a:rPr lang="ru-RU" sz="1600" b="1" dirty="0">
                <a:latin typeface="Times New Roman" panose="02020603050405020304" pitchFamily="18" charset="0"/>
                <a:cs typeface="Times New Roman" panose="02020603050405020304" pitchFamily="18" charset="0"/>
              </a:rPr>
              <a:t>ПП РФ от 16.04.2022 № 680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cxnSp>
        <p:nvCxnSpPr>
          <p:cNvPr id="24" name="Прямая соединительная линия 23"/>
          <p:cNvCxnSpPr/>
          <p:nvPr/>
        </p:nvCxnSpPr>
        <p:spPr>
          <a:xfrm>
            <a:off x="336668" y="1040951"/>
            <a:ext cx="11542956" cy="0"/>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941586" y="1263090"/>
            <a:ext cx="11377678" cy="369332"/>
          </a:xfrm>
          <a:prstGeom prst="rect">
            <a:avLst/>
          </a:prstGeom>
        </p:spPr>
        <p:txBody>
          <a:bodyPr wrap="square">
            <a:spAutoFit/>
          </a:bodyPr>
          <a:lstStyle/>
          <a:p>
            <a:r>
              <a:rPr lang="ru-RU" dirty="0" smtClean="0"/>
              <a:t> </a:t>
            </a:r>
            <a:endParaRPr 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71842" y="1040951"/>
            <a:ext cx="10895579" cy="3277820"/>
          </a:xfrm>
          <a:prstGeom prst="rect">
            <a:avLst/>
          </a:prstGeom>
        </p:spPr>
        <p:txBody>
          <a:bodyPr wrap="square">
            <a:spAutoFit/>
          </a:bodyPr>
          <a:lstStyle/>
          <a:p>
            <a:pPr>
              <a:defRPr/>
            </a:pPr>
            <a:endParaRPr lang="ru-RU" dirty="0">
              <a:cs typeface="Times New Roman" panose="02020603050405020304" pitchFamily="18" charset="0"/>
            </a:endParaRPr>
          </a:p>
          <a:p>
            <a:pPr>
              <a:defRPr/>
            </a:pPr>
            <a:r>
              <a:rPr lang="ru-RU" dirty="0">
                <a:cs typeface="Times New Roman" panose="02020603050405020304" pitchFamily="18" charset="0"/>
              </a:rPr>
              <a:t>Существенные условия, изменения которых допускается в </a:t>
            </a:r>
            <a:r>
              <a:rPr lang="ru-RU" dirty="0" smtClean="0">
                <a:cs typeface="Times New Roman" panose="02020603050405020304" pitchFamily="18" charset="0"/>
              </a:rPr>
              <a:t>2022-2025:</a:t>
            </a:r>
            <a:endParaRPr lang="ru-RU" dirty="0">
              <a:cs typeface="Times New Roman" panose="02020603050405020304" pitchFamily="18" charset="0"/>
            </a:endParaRPr>
          </a:p>
          <a:p>
            <a:pPr marL="342900" indent="-342900">
              <a:buFont typeface="Wingdings" panose="05000000000000000000" pitchFamily="2" charset="2"/>
              <a:buChar char="§"/>
              <a:defRPr/>
            </a:pPr>
            <a:r>
              <a:rPr lang="ru-RU" dirty="0">
                <a:cs typeface="Times New Roman" panose="02020603050405020304" pitchFamily="18" charset="0"/>
              </a:rPr>
              <a:t>Срок, в том числе в связи с изменением ПСД</a:t>
            </a:r>
          </a:p>
          <a:p>
            <a:pPr marL="342900" indent="-342900">
              <a:buFont typeface="Wingdings" panose="05000000000000000000" pitchFamily="2" charset="2"/>
              <a:buChar char="§"/>
              <a:defRPr/>
            </a:pPr>
            <a:r>
              <a:rPr lang="ru-RU" dirty="0">
                <a:cs typeface="Times New Roman" panose="02020603050405020304" pitchFamily="18" charset="0"/>
              </a:rPr>
              <a:t>Объем, виды работ, спецификация, типы оборудования, предусмотренные ПСД</a:t>
            </a:r>
          </a:p>
          <a:p>
            <a:pPr marL="342900" indent="-342900">
              <a:buFont typeface="Wingdings" panose="05000000000000000000" pitchFamily="2" charset="2"/>
              <a:buChar char="§"/>
              <a:defRPr/>
            </a:pPr>
            <a:r>
              <a:rPr lang="ru-RU" dirty="0">
                <a:cs typeface="Times New Roman" panose="02020603050405020304" pitchFamily="18" charset="0"/>
              </a:rPr>
              <a:t>Строительные ресурсы на аналогичные</a:t>
            </a:r>
          </a:p>
          <a:p>
            <a:pPr marL="342900" indent="-342900">
              <a:buFont typeface="Wingdings" panose="05000000000000000000" pitchFamily="2" charset="2"/>
              <a:buChar char="§"/>
              <a:defRPr/>
            </a:pPr>
            <a:r>
              <a:rPr lang="ru-RU" dirty="0">
                <a:cs typeface="Times New Roman" panose="02020603050405020304" pitchFamily="18" charset="0"/>
              </a:rPr>
              <a:t>Отдельные этапы исполнения контракта, в </a:t>
            </a:r>
            <a:r>
              <a:rPr lang="ru-RU" dirty="0" err="1">
                <a:cs typeface="Times New Roman" panose="02020603050405020304" pitchFamily="18" charset="0"/>
              </a:rPr>
              <a:t>т.ч</a:t>
            </a:r>
            <a:r>
              <a:rPr lang="ru-RU" dirty="0">
                <a:cs typeface="Times New Roman" panose="02020603050405020304" pitchFamily="18" charset="0"/>
              </a:rPr>
              <a:t>. наименование, состав, объем и виды работ, цена этапа</a:t>
            </a:r>
          </a:p>
          <a:p>
            <a:pPr marL="342900" indent="-342900">
              <a:buFont typeface="Wingdings" panose="05000000000000000000" pitchFamily="2" charset="2"/>
              <a:buChar char="§"/>
              <a:defRPr/>
            </a:pPr>
            <a:r>
              <a:rPr lang="ru-RU" dirty="0">
                <a:cs typeface="Times New Roman" panose="02020603050405020304" pitchFamily="18" charset="0"/>
              </a:rPr>
              <a:t>Аванс (установление или изменение размера)</a:t>
            </a:r>
          </a:p>
          <a:p>
            <a:pPr marL="342900" indent="-342900">
              <a:buFont typeface="Wingdings" panose="05000000000000000000" pitchFamily="2" charset="2"/>
              <a:buChar char="§"/>
              <a:defRPr/>
            </a:pPr>
            <a:r>
              <a:rPr lang="ru-RU" dirty="0">
                <a:cs typeface="Times New Roman" panose="02020603050405020304" pitchFamily="18" charset="0"/>
              </a:rPr>
              <a:t>Порядок приемки и </a:t>
            </a:r>
            <a:r>
              <a:rPr lang="ru-RU" dirty="0" smtClean="0">
                <a:cs typeface="Times New Roman" panose="02020603050405020304" pitchFamily="18" charset="0"/>
              </a:rPr>
              <a:t>оплаты и др.</a:t>
            </a:r>
          </a:p>
          <a:p>
            <a:pPr>
              <a:defRPr/>
            </a:pPr>
            <a:endParaRPr lang="ru-RU" dirty="0">
              <a:cs typeface="Times New Roman" panose="02020603050405020304" pitchFamily="18" charset="0"/>
            </a:endParaRPr>
          </a:p>
          <a:p>
            <a:pPr>
              <a:lnSpc>
                <a:spcPts val="2695"/>
              </a:lnSpc>
            </a:pPr>
            <a:r>
              <a:rPr lang="ru-RU" b="1" dirty="0">
                <a:solidFill>
                  <a:srgbClr val="FF0000"/>
                </a:solidFill>
                <a:cs typeface="Times New Roman" panose="02020603050405020304" pitchFamily="18" charset="0"/>
              </a:rPr>
              <a:t>Увеличить цену контракта можно более, чем на 30%, </a:t>
            </a:r>
            <a:r>
              <a:rPr lang="ru-RU" dirty="0">
                <a:cs typeface="Times New Roman" panose="02020603050405020304" pitchFamily="18" charset="0"/>
              </a:rPr>
              <a:t>в пределах лимитов бюджетных обязательств</a:t>
            </a:r>
          </a:p>
          <a:p>
            <a:pPr>
              <a:lnSpc>
                <a:spcPts val="2695"/>
              </a:lnSpc>
            </a:pP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nvGraphicFramePr>
        <p:xfrm>
          <a:off x="657225" y="3939117"/>
          <a:ext cx="10258425" cy="2823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a:blip r:embed="rId8"/>
          <a:stretch>
            <a:fillRect/>
          </a:stretch>
        </p:blipFill>
        <p:spPr>
          <a:xfrm>
            <a:off x="-70475" y="-70617"/>
            <a:ext cx="5568619" cy="6921421"/>
          </a:xfrm>
          <a:prstGeom prst="rect">
            <a:avLst/>
          </a:prstGeom>
        </p:spPr>
      </p:pic>
      <p:sp>
        <p:nvSpPr>
          <p:cNvPr id="11" name="Shape 122"/>
          <p:cNvSpPr/>
          <p:nvPr/>
        </p:nvSpPr>
        <p:spPr>
          <a:xfrm>
            <a:off x="11430002" y="6253202"/>
            <a:ext cx="605159" cy="476278"/>
          </a:xfrm>
          <a:prstGeom prst="ellipse">
            <a:avLst/>
          </a:prstGeom>
          <a:noFill/>
          <a:ln w="19050">
            <a:solidFill>
              <a:schemeClr val="bg1"/>
            </a:solidFill>
            <a:prstDash val="solid"/>
          </a:ln>
        </p:spPr>
        <p:txBody>
          <a:bodyPr lIns="91440" tIns="45720" rIns="91440" bIns="45720" anchor="ctr">
            <a:noAutofit/>
          </a:bodyPr>
          <a:lstStyle/>
          <a:p>
            <a:pPr marL="0" indent="0" algn="ctr"/>
            <a:r>
              <a:rPr lang="ru-RU" sz="1600" spc="-1" dirty="0" smtClean="0">
                <a:latin typeface="Times New Roman" panose="02020603050405020304" pitchFamily="18" charset="0"/>
                <a:ea typeface="Arial" panose="020B0604020202020204"/>
                <a:cs typeface="Times New Roman" panose="02020603050405020304" pitchFamily="18" charset="0"/>
              </a:rPr>
              <a:t>37</a:t>
            </a: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Tree>
    <p:extLst>
      <p:ext uri="{BB962C8B-B14F-4D97-AF65-F5344CB8AC3E}">
        <p14:creationId xmlns:p14="http://schemas.microsoft.com/office/powerpoint/2010/main" val="2433157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332410" y="1859340"/>
            <a:ext cx="9501053" cy="3046988"/>
          </a:xfrm>
          <a:prstGeom prst="rect">
            <a:avLst/>
          </a:prstGeom>
        </p:spPr>
        <p:txBody>
          <a:bodyPr wrap="square">
            <a:spAutoFit/>
          </a:bodyPr>
          <a:lstStyle/>
          <a:p>
            <a:r>
              <a:rPr lang="ru-RU" sz="2400" dirty="0" smtClean="0">
                <a:solidFill>
                  <a:srgbClr val="343846"/>
                </a:solidFill>
                <a:latin typeface="Arial" panose="020B0604020202020204" pitchFamily="34" charset="0"/>
              </a:rPr>
              <a:t>	Нормы </a:t>
            </a:r>
            <a:r>
              <a:rPr lang="ru-RU" sz="2400" dirty="0">
                <a:solidFill>
                  <a:srgbClr val="343846"/>
                </a:solidFill>
                <a:latin typeface="Arial" panose="020B0604020202020204" pitchFamily="34" charset="0"/>
              </a:rPr>
              <a:t>Закона № </a:t>
            </a:r>
            <a:r>
              <a:rPr lang="ru-RU" sz="2400" b="1" dirty="0">
                <a:solidFill>
                  <a:srgbClr val="FF0000"/>
                </a:solidFill>
                <a:latin typeface="Arial" panose="020B0604020202020204" pitchFamily="34" charset="0"/>
              </a:rPr>
              <a:t>44-ФЗ не предусматривают возможность изменения существенных условий </a:t>
            </a:r>
            <a:r>
              <a:rPr lang="ru-RU" sz="2400" b="1" dirty="0" smtClean="0">
                <a:solidFill>
                  <a:srgbClr val="FF0000"/>
                </a:solidFill>
                <a:latin typeface="Arial" panose="020B0604020202020204" pitchFamily="34" charset="0"/>
              </a:rPr>
              <a:t>контракта </a:t>
            </a:r>
            <a:r>
              <a:rPr lang="ru-RU" sz="2400" b="1" dirty="0">
                <a:solidFill>
                  <a:srgbClr val="FF0000"/>
                </a:solidFill>
                <a:latin typeface="Arial" panose="020B0604020202020204" pitchFamily="34" charset="0"/>
              </a:rPr>
              <a:t>на благоустройство территории</a:t>
            </a:r>
            <a:r>
              <a:rPr lang="ru-RU" sz="2400" dirty="0">
                <a:solidFill>
                  <a:srgbClr val="343846"/>
                </a:solidFill>
                <a:latin typeface="Arial" panose="020B0604020202020204" pitchFamily="34" charset="0"/>
              </a:rPr>
              <a:t> по аналогии с нормами, предусмотренными в отношении </a:t>
            </a:r>
            <a:r>
              <a:rPr lang="ru-RU" sz="2400" dirty="0" smtClean="0">
                <a:solidFill>
                  <a:srgbClr val="343846"/>
                </a:solidFill>
                <a:latin typeface="Arial" panose="020B0604020202020204" pitchFamily="34" charset="0"/>
              </a:rPr>
              <a:t>строительных </a:t>
            </a:r>
            <a:r>
              <a:rPr lang="ru-RU" sz="2400" dirty="0">
                <a:solidFill>
                  <a:srgbClr val="343846"/>
                </a:solidFill>
                <a:latin typeface="Arial" panose="020B0604020202020204" pitchFamily="34" charset="0"/>
              </a:rPr>
              <a:t>контрактов. </a:t>
            </a:r>
            <a:endParaRPr lang="ru-RU" sz="2400" dirty="0"/>
          </a:p>
          <a:p>
            <a:r>
              <a:rPr lang="ru-RU" sz="2400" dirty="0" smtClean="0">
                <a:solidFill>
                  <a:srgbClr val="343846"/>
                </a:solidFill>
                <a:latin typeface="Arial" panose="020B0604020202020204" pitchFamily="34" charset="0"/>
              </a:rPr>
              <a:t>	Соответственно</a:t>
            </a:r>
            <a:r>
              <a:rPr lang="ru-RU" sz="2400" dirty="0">
                <a:solidFill>
                  <a:srgbClr val="343846"/>
                </a:solidFill>
                <a:latin typeface="Arial" panose="020B0604020202020204" pitchFamily="34" charset="0"/>
              </a:rPr>
              <a:t>, на договоры (контракты) на выполнение работ по благоустройству территорий не </a:t>
            </a:r>
            <a:r>
              <a:rPr lang="ru-RU" sz="2400" dirty="0" smtClean="0">
                <a:solidFill>
                  <a:srgbClr val="343846"/>
                </a:solidFill>
                <a:latin typeface="Arial" panose="020B0604020202020204" pitchFamily="34" charset="0"/>
              </a:rPr>
              <a:t>распространяются </a:t>
            </a:r>
            <a:r>
              <a:rPr lang="ru-RU" sz="2400" dirty="0">
                <a:solidFill>
                  <a:srgbClr val="343846"/>
                </a:solidFill>
                <a:latin typeface="Arial" panose="020B0604020202020204" pitchFamily="34" charset="0"/>
              </a:rPr>
              <a:t>механизмы изменения условий контрактов, в т. ч. в части цены, предусмотренные ПП РФ </a:t>
            </a:r>
            <a:r>
              <a:rPr lang="ru-RU" sz="2400" dirty="0" smtClean="0">
                <a:solidFill>
                  <a:srgbClr val="343846"/>
                </a:solidFill>
                <a:latin typeface="Arial" panose="020B0604020202020204" pitchFamily="34" charset="0"/>
              </a:rPr>
              <a:t>№ </a:t>
            </a:r>
            <a:r>
              <a:rPr lang="ru-RU" sz="2400" dirty="0">
                <a:solidFill>
                  <a:srgbClr val="343846"/>
                </a:solidFill>
                <a:latin typeface="Arial" panose="020B0604020202020204" pitchFamily="34" charset="0"/>
              </a:rPr>
              <a:t>1315, а также ПП РФ № 680.</a:t>
            </a:r>
            <a:endParaRPr lang="ru-RU" sz="2400" dirty="0"/>
          </a:p>
        </p:txBody>
      </p:sp>
      <p:sp>
        <p:nvSpPr>
          <p:cNvPr id="3" name="Прямоугольник 2"/>
          <p:cNvSpPr/>
          <p:nvPr/>
        </p:nvSpPr>
        <p:spPr>
          <a:xfrm>
            <a:off x="5904142" y="5683778"/>
            <a:ext cx="5952335" cy="369332"/>
          </a:xfrm>
          <a:prstGeom prst="rect">
            <a:avLst/>
          </a:prstGeom>
        </p:spPr>
        <p:txBody>
          <a:bodyPr wrap="none">
            <a:spAutoFit/>
          </a:bodyPr>
          <a:lstStyle/>
          <a:p>
            <a:r>
              <a:rPr lang="ru-RU" b="1" dirty="0">
                <a:latin typeface="Arial" panose="020B0604020202020204" pitchFamily="34" charset="0"/>
              </a:rPr>
              <a:t>ПИСЬМО МИНСТРОЯ ОТ 17.05.2022 № 21628-АЕ/16</a:t>
            </a:r>
            <a:endParaRPr lang="ru-RU" b="1" dirty="0"/>
          </a:p>
        </p:txBody>
      </p:sp>
      <p:sp>
        <p:nvSpPr>
          <p:cNvPr id="4" name="Прямоугольник 3"/>
          <p:cNvSpPr/>
          <p:nvPr/>
        </p:nvSpPr>
        <p:spPr>
          <a:xfrm>
            <a:off x="3162521" y="251193"/>
            <a:ext cx="5840830" cy="369332"/>
          </a:xfrm>
          <a:prstGeom prst="rect">
            <a:avLst/>
          </a:prstGeom>
        </p:spPr>
        <p:txBody>
          <a:bodyPr wrap="none">
            <a:spAutoFit/>
          </a:bodyPr>
          <a:lstStyle/>
          <a:p>
            <a:r>
              <a:rPr lang="ru-RU" b="1" dirty="0">
                <a:latin typeface="Arial" panose="020B0604020202020204" pitchFamily="34" charset="0"/>
              </a:rPr>
              <a:t>СФЕРА ПРИМЕНЕНИЯ ПП РФ ОТ 16.04.2022 №680</a:t>
            </a:r>
            <a:endParaRPr lang="ru-RU" dirty="0"/>
          </a:p>
        </p:txBody>
      </p:sp>
    </p:spTree>
    <p:extLst>
      <p:ext uri="{BB962C8B-B14F-4D97-AF65-F5344CB8AC3E}">
        <p14:creationId xmlns:p14="http://schemas.microsoft.com/office/powerpoint/2010/main" val="3973832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63421"/>
            <a:ext cx="5568619" cy="6921421"/>
          </a:xfrm>
          <a:prstGeom prst="rect">
            <a:avLst/>
          </a:prstGeom>
        </p:spPr>
      </p:pic>
      <p:sp>
        <p:nvSpPr>
          <p:cNvPr id="84" name="Shape 84"/>
          <p:cNvSpPr/>
          <p:nvPr/>
        </p:nvSpPr>
        <p:spPr>
          <a:xfrm>
            <a:off x="0" y="1375484"/>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200297" y="71569"/>
            <a:ext cx="11834864" cy="1200329"/>
          </a:xfrm>
          <a:prstGeom prst="rect">
            <a:avLst/>
          </a:prstGeom>
        </p:spPr>
        <p:txBody>
          <a:bodyPr wrap="square">
            <a:spAutoFit/>
          </a:bodyPr>
          <a:lstStyle/>
          <a:p>
            <a:pPr algn="just"/>
            <a:r>
              <a:rPr lang="ru-RU" b="1" spc="-1" dirty="0">
                <a:solidFill>
                  <a:srgbClr val="FF0000"/>
                </a:solidFill>
                <a:latin typeface="Times New Roman" panose="02020603050405020304" pitchFamily="18" charset="0"/>
                <a:ea typeface="Times New Roman" panose="02020603050405020304"/>
                <a:cs typeface="Times New Roman" panose="02020603050405020304" pitchFamily="18" charset="0"/>
              </a:rPr>
              <a:t>ВОПРОС:  </a:t>
            </a:r>
            <a:r>
              <a:rPr lang="ru-RU" b="1" dirty="0">
                <a:latin typeface="Times New Roman" panose="02020603050405020304" pitchFamily="18" charset="0"/>
                <a:cs typeface="Times New Roman" panose="02020603050405020304" pitchFamily="18" charset="0"/>
              </a:rPr>
              <a:t>вправе ли </a:t>
            </a:r>
            <a:r>
              <a:rPr lang="ru-RU" b="1" u="sng" dirty="0">
                <a:latin typeface="Times New Roman" panose="02020603050405020304" pitchFamily="18" charset="0"/>
                <a:cs typeface="Times New Roman" panose="02020603050405020304" pitchFamily="18" charset="0"/>
              </a:rPr>
              <a:t>бюджетные</a:t>
            </a:r>
            <a:r>
              <a:rPr lang="ru-RU" b="1" dirty="0">
                <a:latin typeface="Times New Roman" panose="02020603050405020304" pitchFamily="18" charset="0"/>
                <a:cs typeface="Times New Roman" panose="02020603050405020304" pitchFamily="18" charset="0"/>
              </a:rPr>
              <a:t> учреждения (учитывая содержание понятий «заказчик», «государственный заказчик», «муниципальный заказчик», «государственный контракт, муниципальный контракт» и «контракт», приведенные в статье 3 Закона № 44-ФЗ) использовать в качестве основания для изменения существенных условий контрактов ПП РФ № 680?</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26720" y="1960752"/>
            <a:ext cx="11190514"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На </a:t>
            </a:r>
            <a:r>
              <a:rPr lang="ru-RU" sz="2400" dirty="0">
                <a:latin typeface="Times New Roman" panose="02020603050405020304" pitchFamily="18" charset="0"/>
                <a:cs typeface="Times New Roman" panose="02020603050405020304" pitchFamily="18" charset="0"/>
              </a:rPr>
              <a:t>основании ПП РФ № 680, изданного в реализацию пункта 11 Закона № 46-ФЗ</a:t>
            </a:r>
            <a:r>
              <a:rPr lang="ru-RU" sz="2400" dirty="0" smtClean="0">
                <a:latin typeface="Times New Roman" panose="02020603050405020304" pitchFamily="18" charset="0"/>
                <a:cs typeface="Times New Roman" panose="02020603050405020304" pitchFamily="18" charset="0"/>
              </a:rPr>
              <a:t>, не </a:t>
            </a:r>
            <a:r>
              <a:rPr lang="ru-RU" sz="2400" dirty="0">
                <a:latin typeface="Times New Roman" panose="02020603050405020304" pitchFamily="18" charset="0"/>
                <a:cs typeface="Times New Roman" panose="02020603050405020304" pitchFamily="18" charset="0"/>
              </a:rPr>
              <a:t>могут быть изменены существенные условия заключенных в соответствии с Законом № 44-ФЗ контрактов, не являющихся государственными и муниципальными контрактами (то есть заключенных заказчиками, не являющимися государственными и муниципальными заказчиками).</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В этой связи в отношении контрактов, существенные условия которых не могут быть изменены в соответствии с ПП РФ № 680 в связи с тем, что они не являются </a:t>
            </a:r>
            <a:r>
              <a:rPr lang="ru-RU" sz="2400" dirty="0" smtClean="0">
                <a:latin typeface="Times New Roman" panose="02020603050405020304" pitchFamily="18" charset="0"/>
                <a:cs typeface="Times New Roman" panose="02020603050405020304" pitchFamily="18" charset="0"/>
              </a:rPr>
              <a:t>государственными и </a:t>
            </a:r>
            <a:r>
              <a:rPr lang="ru-RU" sz="2400" dirty="0">
                <a:latin typeface="Times New Roman" panose="02020603050405020304" pitchFamily="18" charset="0"/>
                <a:cs typeface="Times New Roman" panose="02020603050405020304" pitchFamily="18" charset="0"/>
              </a:rPr>
              <a:t>муниципальными контрактами, может быть рассмотрен вопрос об изменении их существенных условий на основании положений статьи 95, части 65.1 статьи 112 Закона № 44-ФЗ.</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78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144564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319489" y="0"/>
            <a:ext cx="11715672" cy="1477328"/>
          </a:xfrm>
          <a:prstGeom prst="rect">
            <a:avLst/>
          </a:prstGeom>
        </p:spPr>
        <p:txBody>
          <a:bodyPr wrap="square">
            <a:spAutoFit/>
          </a:bodyPr>
          <a:lstStyle/>
          <a:p>
            <a:pPr algn="just"/>
            <a:r>
              <a:rPr lang="ru-RU" b="1" spc="-1" dirty="0">
                <a:solidFill>
                  <a:srgbClr val="FF0000"/>
                </a:solidFill>
                <a:latin typeface="Times New Roman" panose="02020603050405020304" pitchFamily="18" charset="0"/>
                <a:ea typeface="Times New Roman" panose="02020603050405020304"/>
                <a:cs typeface="Times New Roman" panose="02020603050405020304" pitchFamily="18" charset="0"/>
              </a:rPr>
              <a:t>ВОПРОС:  </a:t>
            </a:r>
            <a:r>
              <a:rPr lang="ru-RU" b="1" dirty="0">
                <a:latin typeface="Times New Roman" panose="02020603050405020304" pitchFamily="18" charset="0"/>
                <a:cs typeface="Times New Roman" panose="02020603050405020304" pitchFamily="18" charset="0"/>
              </a:rPr>
              <a:t>обязан ли поставщик, получивший статус СОНКО на стадии исполнения контракта, и далее исполнять требование контракта о привлечении к исполнению контракта субподрядчиков, соисполнителей из числа СМП и СОНКО в объеме, установленном в контракте, несмотря на внесение изменений в устав организации поставщика? Необходимо ли вносить изменения в заключенный контракт об исключении типовых условий?</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4231" y="1680449"/>
            <a:ext cx="11710930" cy="4401205"/>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случае установления в заключенном контракте требований в соответствии с частью 5</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статьи 30 Закона  № 44-ФЗ поставщик (подрядчик,   исполнитель), не являющийся СМП или СОНКО, обязан привлечь к исполнению контракта субподрядчиков, соисполнителей из числа СМП или СОНКО.</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Тот факт, что поставщик (подрядчик, исполнитель) получил на стадии исполнения контракта статус СМП или СОНКО и выполняет работы в качестве подрядчика не является равноценным в части обязанности привлечения субподрядчиков.</a:t>
            </a:r>
          </a:p>
          <a:p>
            <a:pPr algn="just"/>
            <a:r>
              <a:rPr lang="ru-RU" sz="2000" dirty="0">
                <a:latin typeface="Times New Roman" panose="02020603050405020304" pitchFamily="18" charset="0"/>
                <a:cs typeface="Times New Roman" panose="02020603050405020304" pitchFamily="18" charset="0"/>
              </a:rPr>
              <a:t>	Под привлечением субподрядчиков из числа СМП или СОНКО понимается привлечение третьих лиц из числа СМП или СОНКО, не указанных в заключенном контракте.</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Если подрядчик выполняет работы, получив на стадии исполнения контракта статус СМП</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или СОНКО, обязанность по привлечению субподрядчиков из числа СМП или СОНКО не нивелируется,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связи с чем заказчиком могут быть наложены штрафные санкции за неисполнение обязанности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 привлечению указанных лиц.</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91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GroupShape 150"/>
        <p:cNvGrpSpPr/>
        <p:nvPr/>
      </p:nvGrpSpPr>
      <p:grpSpPr>
        <a:xfrm>
          <a:off x="0" y="0"/>
          <a:ext cx="0" cy="0"/>
          <a:chOff x="0" y="0"/>
          <a:chExt cx="0" cy="0"/>
        </a:xfrm>
      </p:grpSpPr>
      <p:pic>
        <p:nvPicPr>
          <p:cNvPr id="152" name="Picture 152"/>
          <p:cNvPicPr/>
          <p:nvPr/>
        </p:nvPicPr>
        <p:blipFill>
          <a:blip r:embed="rId3"/>
          <a:stretch>
            <a:fillRect/>
          </a:stretch>
        </p:blipFill>
        <p:spPr>
          <a:xfrm>
            <a:off x="0" y="0"/>
            <a:ext cx="5568120" cy="6921000"/>
          </a:xfrm>
          <a:prstGeom prst="rect">
            <a:avLst/>
          </a:prstGeom>
          <a:ln w="0">
            <a:noFill/>
          </a:ln>
        </p:spPr>
      </p:pic>
      <p:sp>
        <p:nvSpPr>
          <p:cNvPr id="154" name="Shape 154"/>
          <p:cNvSpPr/>
          <p:nvPr/>
        </p:nvSpPr>
        <p:spPr>
          <a:xfrm>
            <a:off x="-81756" y="916860"/>
            <a:ext cx="12192000" cy="11853"/>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txBody>
          <a:bodyPr lIns="91440" tIns="45720" rIns="91440" bIns="45720"/>
          <a:lstStyle/>
          <a:p>
            <a:endParaRPr/>
          </a:p>
        </p:txBody>
      </p:sp>
      <p:sp>
        <p:nvSpPr>
          <p:cNvPr id="156" name="Shape 156"/>
          <p:cNvSpPr/>
          <p:nvPr/>
        </p:nvSpPr>
        <p:spPr>
          <a:xfrm>
            <a:off x="226704" y="1162744"/>
            <a:ext cx="11575080" cy="5324535"/>
          </a:xfrm>
          <a:prstGeom prst="rect">
            <a:avLst/>
          </a:prstGeom>
          <a:noFill/>
          <a:ln w="0">
            <a:noFill/>
          </a:ln>
        </p:spPr>
        <p:txBody>
          <a:bodyPr lIns="0" tIns="45720" rIns="91440" bIns="45720">
            <a:spAutoFit/>
          </a:bodyPr>
          <a:lstStyle/>
          <a:p>
            <a:pPr algn="just"/>
            <a:r>
              <a:rPr lang="ru-RU"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соответствии с пунктом 2 части 60 статьи 112 Закона № 44-ФЗ при исполнении контракта, указанного в части 56 статьи 112 Закона № 44-ФЗ, к условиям такого контракта, предусматривающего выполнение работ по строительству, реконструкции объекта капитального строительства, применяются положения Закона № 44-ФЗ о контракте, предметом которого являются строительство, реконструкция, капитальный ремонт объектов капитального строительства.</a:t>
            </a:r>
          </a:p>
          <a:p>
            <a:pPr algn="just"/>
            <a:r>
              <a:rPr lang="ru-RU" sz="2000" dirty="0">
                <a:latin typeface="Times New Roman" panose="02020603050405020304" pitchFamily="18" charset="0"/>
                <a:cs typeface="Times New Roman" panose="02020603050405020304" pitchFamily="18" charset="0"/>
              </a:rPr>
              <a:t>	Согласно части 2 статьи 110.2 Закона № 44-ФЗ Правительство Российской Федерации вправе установить виды и объем работ по строительству, реконструкции объектов капитального строительства, которые подрядчик обязан выполнить самостоятельно без привлечения других лиц, за исключением дочерних обществ такого подрядчика, к исполнению своих обязательств по контракту.</a:t>
            </a:r>
          </a:p>
          <a:p>
            <a:pPr algn="just"/>
            <a:r>
              <a:rPr lang="ru-RU" sz="2000" dirty="0">
                <a:latin typeface="Times New Roman" panose="02020603050405020304" pitchFamily="18" charset="0"/>
                <a:cs typeface="Times New Roman" panose="02020603050405020304" pitchFamily="18" charset="0"/>
              </a:rPr>
              <a:t>	В рамках реализации части 2 статьи 110.2 Закона № 44-ФЗ принято ПП РФ № 570, которым утверждены виды и объемы работ по строительству, реконструкции объектов капитального строительства на территории Российской Федерации, которые подрядчик обязан выполнить самостоятельно без привлечения других лиц к исполнению своих обязательств по государственному и (или) муниципальному контрактам.</a:t>
            </a:r>
          </a:p>
          <a:p>
            <a:pPr algn="just"/>
            <a:r>
              <a:rPr lang="ru-RU" sz="2000" dirty="0">
                <a:latin typeface="Times New Roman" panose="02020603050405020304" pitchFamily="18" charset="0"/>
                <a:cs typeface="Times New Roman" panose="02020603050405020304" pitchFamily="18" charset="0"/>
              </a:rPr>
              <a:t>	Таким образом, при осуществлении закупок работ по строительству, реконструкции объектов капитального строительства в соответствии с положениями частей 56 и 57 статьи 112 Закона № 44-ФЗ заказчики руководствуются, в том числе положениями статьи 110.2 Закона № 44-ФЗ и ПП РФ № 570.</a:t>
            </a:r>
            <a:endParaRPr lang="ru-RU" sz="2000" dirty="0">
              <a:latin typeface="Times New Roman" panose="02020603050405020304" pitchFamily="18" charset="0"/>
              <a:cs typeface="Times New Roman" panose="02020603050405020304" pitchFamily="18" charset="0"/>
            </a:endParaRPr>
          </a:p>
        </p:txBody>
      </p:sp>
      <p:sp>
        <p:nvSpPr>
          <p:cNvPr id="8" name="Овал 7"/>
          <p:cNvSpPr/>
          <p:nvPr/>
        </p:nvSpPr>
        <p:spPr>
          <a:xfrm>
            <a:off x="11319554" y="6141739"/>
            <a:ext cx="807493" cy="6355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5" dirty="0">
              <a:solidFill>
                <a:schemeClr val="tx1"/>
              </a:solidFill>
              <a:latin typeface="Times New Roman" panose="02020603050405020304" pitchFamily="18" charset="0"/>
              <a:cs typeface="Times New Roman" panose="02020603050405020304" pitchFamily="18" charset="0"/>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lang="ru-RU" sz="1600" spc="-1" dirty="0" smtClean="0">
              <a:latin typeface="Times New Roman" panose="02020603050405020304" pitchFamily="18" charset="0"/>
              <a:ea typeface="Arial" panose="020B0604020202020204"/>
              <a:cs typeface="Times New Roman" panose="02020603050405020304" pitchFamily="18" charset="0"/>
            </a:endParaRPr>
          </a:p>
        </p:txBody>
      </p:sp>
      <p:sp>
        <p:nvSpPr>
          <p:cNvPr id="3" name="Прямоугольник 2"/>
          <p:cNvSpPr/>
          <p:nvPr/>
        </p:nvSpPr>
        <p:spPr>
          <a:xfrm>
            <a:off x="401150" y="45184"/>
            <a:ext cx="11226188" cy="707886"/>
          </a:xfrm>
          <a:prstGeom prst="rect">
            <a:avLst/>
          </a:prstGeom>
        </p:spPr>
        <p:txBody>
          <a:bodyPr wrap="square">
            <a:spAutoFit/>
          </a:bodyPr>
          <a:lstStyle/>
          <a:p>
            <a:pPr algn="just"/>
            <a:r>
              <a:rPr lang="ru-RU" sz="2000" b="1" spc="-1" dirty="0">
                <a:solidFill>
                  <a:srgbClr val="FF0000"/>
                </a:solidFill>
                <a:latin typeface="Times New Roman" panose="02020603050405020304" pitchFamily="18" charset="0"/>
                <a:ea typeface="Times New Roman" panose="02020603050405020304"/>
                <a:cs typeface="Times New Roman" panose="02020603050405020304" pitchFamily="18" charset="0"/>
              </a:rPr>
              <a:t>ВОПРОС: </a:t>
            </a:r>
            <a:r>
              <a:rPr lang="ru-RU" sz="2000" b="1" dirty="0">
                <a:latin typeface="Times New Roman" panose="02020603050405020304" pitchFamily="18" charset="0"/>
                <a:cs typeface="Times New Roman" panose="02020603050405020304" pitchFamily="18" charset="0"/>
              </a:rPr>
              <a:t>необходимо ли применять к «контрактам под ключ» требования ПП РФ</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от 15.05.2017 № 570 с учетом положений пункта 2 части 60 статьи 112 Закона  № 44-ФЗ?</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17"/>
          <p:cNvSpPr txBox="1"/>
          <p:nvPr/>
        </p:nvSpPr>
        <p:spPr>
          <a:xfrm>
            <a:off x="222395" y="3346"/>
            <a:ext cx="11537825" cy="1335408"/>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6985">
              <a:spcBef>
                <a:spcPts val="335"/>
              </a:spcBef>
            </a:pPr>
            <a:r>
              <a:rPr lang="ru-RU" sz="2800" b="1" dirty="0">
                <a:latin typeface="Times New Roman" panose="02020603050405020304" pitchFamily="18" charset="0"/>
                <a:ea typeface="+mn-ea"/>
                <a:cs typeface="Times New Roman" panose="02020603050405020304" pitchFamily="18" charset="0"/>
              </a:rPr>
              <a:t>Какой контракт считается исполненным и может быть учтен в качестве подтверждения наличия опыта и соответствия дополнительным требованиям?</a:t>
            </a:r>
          </a:p>
        </p:txBody>
      </p:sp>
      <p:cxnSp>
        <p:nvCxnSpPr>
          <p:cNvPr id="24" name="Прямая соединительная линия 23"/>
          <p:cNvCxnSpPr/>
          <p:nvPr/>
        </p:nvCxnSpPr>
        <p:spPr>
          <a:xfrm>
            <a:off x="222395" y="1316765"/>
            <a:ext cx="11542956" cy="0"/>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058" y="-80821"/>
            <a:ext cx="5568619" cy="6921421"/>
          </a:xfrm>
          <a:prstGeom prst="rect">
            <a:avLst/>
          </a:prstGeom>
        </p:spPr>
      </p:pic>
      <p:sp>
        <p:nvSpPr>
          <p:cNvPr id="7" name="Прямоугольник 6"/>
          <p:cNvSpPr/>
          <p:nvPr/>
        </p:nvSpPr>
        <p:spPr>
          <a:xfrm>
            <a:off x="222395" y="1080519"/>
            <a:ext cx="11537825" cy="5786199"/>
          </a:xfrm>
          <a:prstGeom prst="rect">
            <a:avLst/>
          </a:prstGeom>
        </p:spPr>
        <p:txBody>
          <a:bodyPr wrap="square">
            <a:spAutoFit/>
          </a:bodyPr>
          <a:lstStyle/>
          <a:p>
            <a:pPr marL="9525" indent="443230" algn="just">
              <a:buFontTx/>
              <a:buChar char="-"/>
            </a:pPr>
            <a:endParaRPr lang="ru-RU" altLang="ru-RU" sz="2000" dirty="0">
              <a:latin typeface="Times New Roman" panose="02020603050405020304" pitchFamily="18" charset="0"/>
              <a:cs typeface="Times New Roman" panose="02020603050405020304" pitchFamily="18" charset="0"/>
            </a:endParaRPr>
          </a:p>
          <a:p>
            <a:pPr marL="9525" indent="443230" algn="just">
              <a:buFontTx/>
              <a:buChar char="-"/>
            </a:pPr>
            <a:r>
              <a:rPr lang="ru-RU" altLang="ru-RU" sz="2000" dirty="0">
                <a:latin typeface="Times New Roman" panose="02020603050405020304" pitchFamily="18" charset="0"/>
                <a:cs typeface="Times New Roman" panose="02020603050405020304" pitchFamily="18" charset="0"/>
              </a:rPr>
              <a:t>Расторгнутый по соглашению сторон и оформленный в установленном законом порядке;</a:t>
            </a:r>
          </a:p>
          <a:p>
            <a:pPr marL="9525" indent="443230" algn="just">
              <a:buFontTx/>
              <a:buChar char="-"/>
            </a:pPr>
            <a:r>
              <a:rPr lang="ru-RU" altLang="ru-RU" sz="2000" dirty="0">
                <a:latin typeface="Times New Roman" panose="02020603050405020304" pitchFamily="18" charset="0"/>
                <a:cs typeface="Times New Roman" panose="02020603050405020304" pitchFamily="18" charset="0"/>
              </a:rPr>
              <a:t>По определенным позициям ПП РФ № </a:t>
            </a:r>
            <a:r>
              <a:rPr lang="ru-RU" altLang="ru-RU" sz="2000" dirty="0" smtClean="0">
                <a:latin typeface="Times New Roman" panose="02020603050405020304" pitchFamily="18" charset="0"/>
                <a:cs typeface="Times New Roman" panose="02020603050405020304" pitchFamily="18" charset="0"/>
              </a:rPr>
              <a:t>2571 </a:t>
            </a:r>
            <a:r>
              <a:rPr lang="ru-RU" altLang="ru-RU" sz="2000" b="1" i="1" dirty="0" smtClean="0">
                <a:latin typeface="Times New Roman" panose="02020603050405020304" pitchFamily="18" charset="0"/>
                <a:cs typeface="Times New Roman" panose="02020603050405020304" pitchFamily="18" charset="0"/>
              </a:rPr>
              <a:t>(с учетом внесенных изменений)</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 по пункту 4 ПП РФ № 2571 только контракт (договор), заключенный в соответствии с Законом № 44-ФЗ или с Законом № 223-ФЗ;</a:t>
            </a:r>
          </a:p>
          <a:p>
            <a:pPr marL="9525" indent="443230" algn="just">
              <a:buFontTx/>
              <a:buChar char="-"/>
            </a:pPr>
            <a:r>
              <a:rPr lang="ru-RU" altLang="ru-RU" sz="2000" dirty="0">
                <a:latin typeface="Times New Roman" panose="02020603050405020304" pitchFamily="18" charset="0"/>
                <a:cs typeface="Times New Roman" panose="02020603050405020304" pitchFamily="18" charset="0"/>
              </a:rPr>
              <a:t>Наличие в   реестре   контрактов   информации о контракте со статусом «Исполнение», а также неразмещение в реестре контрактов необходимых документов,  </a:t>
            </a:r>
            <a:r>
              <a:rPr lang="ru-RU" altLang="ru-RU" sz="2000" i="1" u="sng" dirty="0">
                <a:latin typeface="Times New Roman" panose="02020603050405020304" pitchFamily="18" charset="0"/>
                <a:cs typeface="Times New Roman" panose="02020603050405020304" pitchFamily="18" charset="0"/>
              </a:rPr>
              <a:t>не свидетельствует об отсутствии</a:t>
            </a:r>
            <a:br>
              <a:rPr lang="ru-RU" altLang="ru-RU" sz="2000" i="1" u="sng" dirty="0">
                <a:latin typeface="Times New Roman" panose="02020603050405020304" pitchFamily="18" charset="0"/>
                <a:cs typeface="Times New Roman" panose="02020603050405020304" pitchFamily="18" charset="0"/>
              </a:rPr>
            </a:br>
            <a:r>
              <a:rPr lang="ru-RU" altLang="ru-RU" sz="2000" i="1" u="sng" dirty="0">
                <a:latin typeface="Times New Roman" panose="02020603050405020304" pitchFamily="18" charset="0"/>
                <a:cs typeface="Times New Roman" panose="02020603050405020304" pitchFamily="18" charset="0"/>
              </a:rPr>
              <a:t>у участника закупки требуемого опыта</a:t>
            </a:r>
            <a:r>
              <a:rPr lang="ru-RU" altLang="ru-RU" sz="2000" dirty="0">
                <a:latin typeface="Times New Roman" panose="02020603050405020304" pitchFamily="18" charset="0"/>
                <a:cs typeface="Times New Roman" panose="02020603050405020304" pitchFamily="18" charset="0"/>
              </a:rPr>
              <a:t> выполнения работ (поставки товара, оказания услуг)                      при наличии в составе заявки  полного перечня документов, установленных соответствующей позицией ПП РФ № 2571;</a:t>
            </a:r>
          </a:p>
          <a:p>
            <a:pPr marL="9525" indent="443230" algn="just">
              <a:buFontTx/>
              <a:buChar char="-"/>
            </a:pPr>
            <a:r>
              <a:rPr lang="ru-RU" altLang="ru-RU" sz="2000" dirty="0">
                <a:latin typeface="Times New Roman" panose="02020603050405020304" pitchFamily="18" charset="0"/>
                <a:cs typeface="Times New Roman" panose="02020603050405020304" pitchFamily="18" charset="0"/>
              </a:rPr>
              <a:t>Если было изменение цены контракта (договора) должно быть предоставлено дополнительное соглашение.</a:t>
            </a:r>
          </a:p>
          <a:p>
            <a:pPr marL="9525" algn="just"/>
            <a:endParaRPr lang="ru-RU" altLang="ru-RU" sz="2000" dirty="0">
              <a:latin typeface="Times New Roman" panose="02020603050405020304" pitchFamily="18" charset="0"/>
              <a:cs typeface="Times New Roman" panose="02020603050405020304" pitchFamily="18" charset="0"/>
            </a:endParaRPr>
          </a:p>
          <a:p>
            <a:pPr marL="9525" indent="443230" algn="just"/>
            <a:endParaRPr lang="ru-RU" altLang="ru-RU" sz="2000" dirty="0">
              <a:latin typeface="Times New Roman" panose="02020603050405020304" pitchFamily="18" charset="0"/>
              <a:cs typeface="Times New Roman" panose="02020603050405020304" pitchFamily="18" charset="0"/>
            </a:endParaRPr>
          </a:p>
          <a:p>
            <a:pPr marL="9525" indent="443230" algn="just">
              <a:buFont typeface="Arial" panose="020B0604020202020204" pitchFamily="34" charset="0"/>
              <a:buChar char="•"/>
            </a:pPr>
            <a:r>
              <a:rPr lang="ru-RU" altLang="ru-RU" i="1" dirty="0">
                <a:solidFill>
                  <a:srgbClr val="C30C3E"/>
                </a:solidFill>
                <a:latin typeface="Times New Roman" panose="02020603050405020304" pitchFamily="18" charset="0"/>
                <a:cs typeface="Times New Roman" panose="02020603050405020304" pitchFamily="18" charset="0"/>
              </a:rPr>
              <a:t>Письмо Минфина России от 19.06.2023 № 24-06-09/56379;</a:t>
            </a:r>
          </a:p>
          <a:p>
            <a:pPr marL="9525" indent="443230" algn="just">
              <a:buFont typeface="Arial" panose="020B0604020202020204" pitchFamily="34" charset="0"/>
              <a:buChar char="•"/>
            </a:pPr>
            <a:r>
              <a:rPr lang="ru-RU" i="1" dirty="0">
                <a:solidFill>
                  <a:srgbClr val="C30C3E"/>
                </a:solidFill>
                <a:latin typeface="Times New Roman" panose="02020603050405020304" pitchFamily="18" charset="0"/>
                <a:cs typeface="Times New Roman" panose="02020603050405020304" pitchFamily="18" charset="0"/>
              </a:rPr>
              <a:t>Письма ФАС России от 16.12.2022 № ПИ/113547/22, от 29.09.2022 № 28/90098/22;</a:t>
            </a:r>
          </a:p>
          <a:p>
            <a:pPr marL="9525" indent="443230" algn="just">
              <a:buFont typeface="Arial" panose="020B0604020202020204" pitchFamily="34" charset="0"/>
              <a:buChar char="•"/>
            </a:pPr>
            <a:r>
              <a:rPr lang="ru-RU" i="1" dirty="0">
                <a:solidFill>
                  <a:srgbClr val="C30C3E"/>
                </a:solidFill>
                <a:latin typeface="Times New Roman" panose="02020603050405020304" pitchFamily="18" charset="0"/>
                <a:cs typeface="Times New Roman" panose="02020603050405020304" pitchFamily="18" charset="0"/>
              </a:rPr>
              <a:t>Решение ФАС </a:t>
            </a:r>
            <a:r>
              <a:rPr lang="ru-RU" i="1" dirty="0" smtClean="0">
                <a:solidFill>
                  <a:srgbClr val="C30C3E"/>
                </a:solidFill>
                <a:latin typeface="Times New Roman" panose="02020603050405020304" pitchFamily="18" charset="0"/>
                <a:cs typeface="Times New Roman" panose="02020603050405020304" pitchFamily="18" charset="0"/>
              </a:rPr>
              <a:t>России </a:t>
            </a:r>
            <a:r>
              <a:rPr lang="ru-RU" i="1" dirty="0">
                <a:solidFill>
                  <a:srgbClr val="C30C3E"/>
                </a:solidFill>
                <a:latin typeface="Times New Roman" panose="02020603050405020304" pitchFamily="18" charset="0"/>
                <a:cs typeface="Times New Roman" panose="02020603050405020304" pitchFamily="18" charset="0"/>
              </a:rPr>
              <a:t>от 16.09.2022 по делу № 22/44/99/207;</a:t>
            </a:r>
          </a:p>
          <a:p>
            <a:pPr marL="9525" indent="443230" algn="just">
              <a:buFont typeface="Arial" panose="020B0604020202020204" pitchFamily="34" charset="0"/>
              <a:buChar char="•"/>
            </a:pPr>
            <a:r>
              <a:rPr lang="ru-RU" i="1" dirty="0">
                <a:solidFill>
                  <a:srgbClr val="C30C3E"/>
                </a:solidFill>
                <a:latin typeface="Times New Roman" panose="02020603050405020304" pitchFamily="18" charset="0"/>
                <a:cs typeface="Times New Roman" panose="02020603050405020304" pitchFamily="18" charset="0"/>
              </a:rPr>
              <a:t>Определение ВС РФ от 28.10.2019 № 301-ЭС19-18955, решение АС Ставропольского края № А63-7609/22, решение АС г. М № А40-3611/22</a:t>
            </a:r>
          </a:p>
        </p:txBody>
      </p:sp>
    </p:spTree>
    <p:extLst>
      <p:ext uri="{BB962C8B-B14F-4D97-AF65-F5344CB8AC3E}">
        <p14:creationId xmlns:p14="http://schemas.microsoft.com/office/powerpoint/2010/main" val="2278478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17086" y="565793"/>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121186" y="653278"/>
            <a:ext cx="12139994" cy="6076202"/>
          </a:xfrm>
          <a:prstGeom prst="rect">
            <a:avLst/>
          </a:prstGeom>
        </p:spPr>
      </p:pic>
      <p:sp>
        <p:nvSpPr>
          <p:cNvPr id="3" name="Прямоугольник 2"/>
          <p:cNvSpPr/>
          <p:nvPr/>
        </p:nvSpPr>
        <p:spPr>
          <a:xfrm>
            <a:off x="3891933" y="77547"/>
            <a:ext cx="4442306" cy="400110"/>
          </a:xfrm>
          <a:prstGeom prst="rect">
            <a:avLst/>
          </a:prstGeom>
        </p:spPr>
        <p:txBody>
          <a:bodyPr wrap="none">
            <a:spAutoFit/>
          </a:bodyPr>
          <a:lstStyle/>
          <a:p>
            <a:pPr marR="6985">
              <a:spcBef>
                <a:spcPts val="335"/>
              </a:spcBef>
            </a:pPr>
            <a:r>
              <a:rPr lang="ru-RU" sz="2000" b="1" dirty="0">
                <a:latin typeface="Times New Roman" panose="02020603050405020304" pitchFamily="18" charset="0"/>
                <a:cs typeface="Times New Roman" panose="02020603050405020304" pitchFamily="18" charset="0"/>
              </a:rPr>
              <a:t>Административная</a:t>
            </a:r>
            <a:r>
              <a:rPr lang="ru-RU" b="1" dirty="0">
                <a:solidFill>
                  <a:srgbClr val="05596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ответственность</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89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352540" y="607046"/>
            <a:ext cx="11682621" cy="6186309"/>
          </a:xfrm>
          <a:prstGeom prst="rect">
            <a:avLst/>
          </a:prstGeom>
        </p:spPr>
        <p:txBody>
          <a:bodyPr wrap="square">
            <a:spAutoFit/>
          </a:bodyPr>
          <a:lstStyle/>
          <a:p>
            <a:r>
              <a:rPr lang="ru-RU" dirty="0" smtClean="0"/>
              <a:t>	Заказчиком заключен </a:t>
            </a:r>
            <a:r>
              <a:rPr lang="ru-RU" dirty="0"/>
              <a:t>муниципальный контракт </a:t>
            </a:r>
            <a:r>
              <a:rPr lang="ru-RU" dirty="0" smtClean="0"/>
              <a:t>на </a:t>
            </a:r>
            <a:r>
              <a:rPr lang="ru-RU" b="1" dirty="0"/>
              <a:t>благоустройство</a:t>
            </a:r>
            <a:r>
              <a:rPr lang="ru-RU" dirty="0"/>
              <a:t> прилегающей территории </a:t>
            </a:r>
            <a:r>
              <a:rPr lang="ru-RU" dirty="0" smtClean="0"/>
              <a:t>пруда.  </a:t>
            </a:r>
          </a:p>
          <a:p>
            <a:r>
              <a:rPr lang="ru-RU" dirty="0" smtClean="0"/>
              <a:t>	В </a:t>
            </a:r>
            <a:r>
              <a:rPr lang="ru-RU" dirty="0"/>
              <a:t>ходе выполнения работ заказчик обратился к </a:t>
            </a:r>
            <a:r>
              <a:rPr lang="ru-RU" dirty="0" smtClean="0"/>
              <a:t>подрядчику </a:t>
            </a:r>
            <a:r>
              <a:rPr lang="ru-RU" dirty="0"/>
              <a:t>для выполнения дополнительных видов работ, которые не предусмотрены локальной </a:t>
            </a:r>
            <a:r>
              <a:rPr lang="ru-RU" dirty="0" smtClean="0"/>
              <a:t>сметой. Заказчиком и подрядчиком подписано дополнительное  </a:t>
            </a:r>
            <a:r>
              <a:rPr lang="ru-RU" dirty="0"/>
              <a:t>соглашением №1 от 05.09.2024 к муниципальному контракту </a:t>
            </a:r>
            <a:r>
              <a:rPr lang="ru-RU" b="1" dirty="0" smtClean="0"/>
              <a:t>об изменении объема работ более </a:t>
            </a:r>
            <a:r>
              <a:rPr lang="ru-RU" b="1" dirty="0"/>
              <a:t>чем на 10 </a:t>
            </a:r>
            <a:r>
              <a:rPr lang="ru-RU" b="1" dirty="0" smtClean="0"/>
              <a:t>%.</a:t>
            </a:r>
          </a:p>
          <a:p>
            <a:r>
              <a:rPr lang="ru-RU" dirty="0" smtClean="0"/>
              <a:t>	В </a:t>
            </a:r>
            <a:r>
              <a:rPr lang="ru-RU" dirty="0"/>
              <a:t>соответствии с п. 1.2 ч. 1 ст. 95 Федерального закона № 44-ФЗ изменение существенных условий контракта при его исполнении не допускается, за исключением их изменения по соглашению сторон в предусмотренных случаях, в том числе, если по предложению заказчика увеличиваются предусмотренные контрактом количество товара, объем работы или услуги не более чем на десять процентов или уменьшаются предусмотренные контрактом количество поставляемого товара, объем выполняемой работы или оказываемой услуги не более чем на десять процентов. </a:t>
            </a:r>
            <a:endParaRPr lang="ru-RU" dirty="0" smtClean="0"/>
          </a:p>
          <a:p>
            <a:r>
              <a:rPr lang="ru-RU" dirty="0" smtClean="0"/>
              <a:t>	Частью </a:t>
            </a:r>
            <a:r>
              <a:rPr lang="ru-RU" dirty="0"/>
              <a:t>65.1 ст. 112 Федерального закона № 44-ФЗ установлено, что по соглашению сторон допускается изменение существенных условий контракта, заключенного до 1 января 2024 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endParaRPr lang="ru-RU" dirty="0" smtClean="0"/>
          </a:p>
          <a:p>
            <a:r>
              <a:rPr lang="ru-RU" dirty="0" smtClean="0"/>
              <a:t>	</a:t>
            </a:r>
            <a:r>
              <a:rPr lang="ru-RU" b="1" dirty="0" smtClean="0">
                <a:solidFill>
                  <a:srgbClr val="FF0000"/>
                </a:solidFill>
              </a:rPr>
              <a:t>Доказательств </a:t>
            </a:r>
            <a:r>
              <a:rPr lang="ru-RU" b="1" dirty="0">
                <a:solidFill>
                  <a:srgbClr val="FF0000"/>
                </a:solidFill>
              </a:rPr>
              <a:t>возникновения </a:t>
            </a:r>
            <a:r>
              <a:rPr lang="ru-RU" b="1" dirty="0" smtClean="0">
                <a:solidFill>
                  <a:srgbClr val="FF0000"/>
                </a:solidFill>
              </a:rPr>
              <a:t>указанных </a:t>
            </a:r>
            <a:r>
              <a:rPr lang="ru-RU" b="1" dirty="0">
                <a:solidFill>
                  <a:srgbClr val="FF0000"/>
                </a:solidFill>
              </a:rPr>
              <a:t>обстоятельств в материалы дела не представлено. </a:t>
            </a:r>
            <a:endParaRPr lang="ru-RU" b="1" dirty="0" smtClean="0">
              <a:solidFill>
                <a:srgbClr val="FF0000"/>
              </a:solidFill>
            </a:endParaRPr>
          </a:p>
          <a:p>
            <a:r>
              <a:rPr lang="ru-RU" dirty="0" smtClean="0"/>
              <a:t>	Должностное лицо привлечено к административной ответственности по части 4 статьи 7.32 КоАП РФ </a:t>
            </a:r>
          </a:p>
          <a:p>
            <a:pPr algn="r"/>
            <a:endParaRPr lang="ru-RU" i="1" dirty="0" smtClean="0"/>
          </a:p>
          <a:p>
            <a:pPr algn="r"/>
            <a:r>
              <a:rPr lang="ru-RU" sz="1600" i="1" dirty="0" smtClean="0"/>
              <a:t>Постановление </a:t>
            </a:r>
            <a:r>
              <a:rPr lang="ru-RU" sz="1600" i="1" dirty="0"/>
              <a:t>по делу №021/04/7.32-1065/2024</a:t>
            </a:r>
          </a:p>
        </p:txBody>
      </p:sp>
    </p:spTree>
    <p:extLst>
      <p:ext uri="{BB962C8B-B14F-4D97-AF65-F5344CB8AC3E}">
        <p14:creationId xmlns:p14="http://schemas.microsoft.com/office/powerpoint/2010/main" val="1225137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3" name="Прямоугольник 2"/>
          <p:cNvSpPr/>
          <p:nvPr/>
        </p:nvSpPr>
        <p:spPr>
          <a:xfrm>
            <a:off x="495758" y="644554"/>
            <a:ext cx="11435509" cy="5693866"/>
          </a:xfrm>
          <a:prstGeom prst="rect">
            <a:avLst/>
          </a:prstGeom>
        </p:spPr>
        <p:txBody>
          <a:bodyPr wrap="square">
            <a:spAutoFit/>
          </a:bodyPr>
          <a:lstStyle/>
          <a:p>
            <a:r>
              <a:rPr lang="ru-RU" dirty="0" smtClean="0"/>
              <a:t>	Предметом </a:t>
            </a:r>
            <a:r>
              <a:rPr lang="ru-RU" dirty="0"/>
              <a:t>муниципального контракта </a:t>
            </a:r>
            <a:r>
              <a:rPr lang="ru-RU" dirty="0" smtClean="0"/>
              <a:t>явились </a:t>
            </a:r>
            <a:r>
              <a:rPr lang="ru-RU" dirty="0"/>
              <a:t>работы по </a:t>
            </a:r>
            <a:r>
              <a:rPr lang="ru-RU" b="1" dirty="0"/>
              <a:t>текущему ремонту водопроводной </a:t>
            </a:r>
            <a:r>
              <a:rPr lang="ru-RU" b="1" dirty="0" smtClean="0"/>
              <a:t>сети </a:t>
            </a:r>
            <a:r>
              <a:rPr lang="ru-RU" dirty="0"/>
              <a:t>срок выполнения работ по </a:t>
            </a:r>
            <a:r>
              <a:rPr lang="ru-RU" dirty="0" smtClean="0"/>
              <a:t>контракту – 2 месяца до 25.06.2024. Между заказчиком и подрядчиком заключено </a:t>
            </a:r>
            <a:r>
              <a:rPr lang="ru-RU" dirty="0"/>
              <a:t>дополнительное соглашение № 1 от 18.06.2024 к муниципальному </a:t>
            </a:r>
            <a:r>
              <a:rPr lang="ru-RU" dirty="0" smtClean="0"/>
              <a:t>контракту, </a:t>
            </a:r>
            <a:r>
              <a:rPr lang="ru-RU" dirty="0"/>
              <a:t>в соответствии с которым </a:t>
            </a:r>
            <a:r>
              <a:rPr lang="ru-RU" dirty="0" smtClean="0"/>
              <a:t>внесены </a:t>
            </a:r>
            <a:r>
              <a:rPr lang="ru-RU" dirty="0"/>
              <a:t>изменения в существенные условия контракта </a:t>
            </a:r>
            <a:r>
              <a:rPr lang="ru-RU" dirty="0" smtClean="0"/>
              <a:t>– </a:t>
            </a:r>
            <a:r>
              <a:rPr lang="ru-RU" b="1" dirty="0" smtClean="0"/>
              <a:t>увеличен   </a:t>
            </a:r>
            <a:r>
              <a:rPr lang="ru-RU" b="1" dirty="0"/>
              <a:t>срок выполнения </a:t>
            </a:r>
            <a:r>
              <a:rPr lang="ru-RU" b="1" dirty="0" smtClean="0"/>
              <a:t>работ</a:t>
            </a:r>
            <a:r>
              <a:rPr lang="ru-RU" dirty="0" smtClean="0"/>
              <a:t> по </a:t>
            </a:r>
            <a:r>
              <a:rPr lang="ru-RU" dirty="0"/>
              <a:t>30 сентября 2024 </a:t>
            </a:r>
            <a:r>
              <a:rPr lang="ru-RU" dirty="0" smtClean="0"/>
              <a:t>года.</a:t>
            </a:r>
          </a:p>
          <a:p>
            <a:r>
              <a:rPr lang="ru-RU" dirty="0" smtClean="0"/>
              <a:t>	В </a:t>
            </a:r>
            <a:r>
              <a:rPr lang="ru-RU" dirty="0"/>
              <a:t>пункте 9 части 1 статьи 95 Федерального закона №44-ФЗ указывается на возможность однократного изменения срока исполнения контракта на срок, не превышающий срока исполнения контракта, предусмотренного при его заключении, если контракт, предметом которого является выполнение работ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 по независящим от сторон контракта обстоятельствам, влекущим невозможность его исполнения, в том числе необходимость внесения изменений в проектную документацию, либо по вине подрядчика не исполнен в установленный в контракте срок.</a:t>
            </a:r>
          </a:p>
          <a:p>
            <a:r>
              <a:rPr lang="ru-RU" dirty="0" smtClean="0"/>
              <a:t>	Анализ </a:t>
            </a:r>
            <a:r>
              <a:rPr lang="ru-RU" dirty="0"/>
              <a:t>муниципального контракта </a:t>
            </a:r>
            <a:r>
              <a:rPr lang="ru-RU" dirty="0" smtClean="0"/>
              <a:t>и </a:t>
            </a:r>
            <a:r>
              <a:rPr lang="ru-RU" dirty="0"/>
              <a:t>проектно-сметной </a:t>
            </a:r>
            <a:r>
              <a:rPr lang="ru-RU" dirty="0" smtClean="0"/>
              <a:t>документации показал</a:t>
            </a:r>
            <a:r>
              <a:rPr lang="ru-RU" dirty="0"/>
              <a:t>, что </a:t>
            </a:r>
            <a:r>
              <a:rPr lang="ru-RU" b="1" dirty="0"/>
              <a:t>входящие в предмет контракта работы не являются работами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a:t>
            </a:r>
            <a:r>
              <a:rPr lang="ru-RU" dirty="0"/>
              <a:t>. В этой связи, предусмотренных ст. 95 Федерального закона №44-ФЗ, </a:t>
            </a:r>
            <a:r>
              <a:rPr lang="ru-RU" b="1" dirty="0">
                <a:solidFill>
                  <a:srgbClr val="FF0000"/>
                </a:solidFill>
              </a:rPr>
              <a:t>оснований для изменения (продления) срока исполнения контракта, у сторон муниципального контракта не имелось</a:t>
            </a:r>
            <a:r>
              <a:rPr lang="ru-RU" dirty="0"/>
              <a:t>. </a:t>
            </a:r>
            <a:endParaRPr lang="ru-RU" dirty="0" smtClean="0"/>
          </a:p>
          <a:p>
            <a:r>
              <a:rPr lang="ru-RU" dirty="0" smtClean="0"/>
              <a:t>	</a:t>
            </a:r>
          </a:p>
          <a:p>
            <a:r>
              <a:rPr lang="ru-RU" dirty="0" smtClean="0"/>
              <a:t>	Должностное </a:t>
            </a:r>
            <a:r>
              <a:rPr lang="ru-RU" dirty="0"/>
              <a:t>лицо привлечено к административной ответственности по части 4 статьи 7.32 КоАП РФ</a:t>
            </a:r>
            <a:endParaRPr lang="ru-RU" dirty="0" smtClean="0"/>
          </a:p>
          <a:p>
            <a:endParaRPr lang="ru-RU" sz="2000" dirty="0" smtClean="0"/>
          </a:p>
          <a:p>
            <a:pPr algn="r"/>
            <a:r>
              <a:rPr lang="ru-RU" sz="1600" i="1" dirty="0"/>
              <a:t>Постановление </a:t>
            </a:r>
            <a:r>
              <a:rPr lang="ru-RU" sz="1600" i="1" dirty="0" smtClean="0"/>
              <a:t>по делу № </a:t>
            </a:r>
            <a:r>
              <a:rPr lang="ru-RU" sz="1600" i="1" dirty="0"/>
              <a:t>021/04/7.32-951/2024</a:t>
            </a:r>
            <a:endParaRPr lang="ru-RU" sz="1600" i="1" dirty="0" smtClean="0"/>
          </a:p>
        </p:txBody>
      </p:sp>
    </p:spTree>
    <p:extLst>
      <p:ext uri="{BB962C8B-B14F-4D97-AF65-F5344CB8AC3E}">
        <p14:creationId xmlns:p14="http://schemas.microsoft.com/office/powerpoint/2010/main" val="3882801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356212" y="673557"/>
            <a:ext cx="11479576" cy="6155531"/>
          </a:xfrm>
          <a:prstGeom prst="rect">
            <a:avLst/>
          </a:prstGeom>
        </p:spPr>
        <p:txBody>
          <a:bodyPr wrap="square">
            <a:spAutoFit/>
          </a:bodyPr>
          <a:lstStyle/>
          <a:p>
            <a:r>
              <a:rPr lang="ru-RU" dirty="0" smtClean="0"/>
              <a:t>	По </a:t>
            </a:r>
            <a:r>
              <a:rPr lang="ru-RU" dirty="0"/>
              <a:t>результатам </a:t>
            </a:r>
            <a:r>
              <a:rPr lang="ru-RU" dirty="0" smtClean="0"/>
              <a:t>проведенного электронного аукциона заключен </a:t>
            </a:r>
            <a:r>
              <a:rPr lang="ru-RU" dirty="0"/>
              <a:t>муниципальные </a:t>
            </a:r>
            <a:r>
              <a:rPr lang="ru-RU" dirty="0" smtClean="0"/>
              <a:t>контракт: </a:t>
            </a:r>
            <a:r>
              <a:rPr lang="ru-RU" dirty="0"/>
              <a:t>- от 01.08.2024 </a:t>
            </a:r>
            <a:r>
              <a:rPr lang="ru-RU" b="1" dirty="0" smtClean="0"/>
              <a:t>на </a:t>
            </a:r>
            <a:r>
              <a:rPr lang="ru-RU" b="1" dirty="0"/>
              <a:t>благоустройство территории </a:t>
            </a:r>
            <a:r>
              <a:rPr lang="ru-RU" dirty="0"/>
              <a:t>МБОУ, </a:t>
            </a:r>
            <a:r>
              <a:rPr lang="ru-RU" dirty="0" smtClean="0"/>
              <a:t>срок выполнения работ установлен </a:t>
            </a:r>
            <a:r>
              <a:rPr lang="ru-RU" dirty="0"/>
              <a:t>с даты заключения муниципального контракта по 31.08.2024</a:t>
            </a:r>
            <a:r>
              <a:rPr lang="ru-RU" dirty="0" smtClean="0"/>
              <a:t>.</a:t>
            </a:r>
          </a:p>
          <a:p>
            <a:r>
              <a:rPr lang="ru-RU" dirty="0" smtClean="0"/>
              <a:t>	Согласно </a:t>
            </a:r>
            <a:r>
              <a:rPr lang="ru-RU" dirty="0"/>
              <a:t>дополнительному соглашению от 30.08.2024 </a:t>
            </a:r>
            <a:r>
              <a:rPr lang="ru-RU" dirty="0" smtClean="0"/>
              <a:t>к </a:t>
            </a:r>
            <a:r>
              <a:rPr lang="ru-RU" dirty="0"/>
              <a:t>муниципальному контракту </a:t>
            </a:r>
            <a:r>
              <a:rPr lang="ru-RU" dirty="0" smtClean="0"/>
              <a:t>на </a:t>
            </a:r>
            <a:r>
              <a:rPr lang="ru-RU" dirty="0"/>
              <a:t>благоустройство территории МБОУ </a:t>
            </a:r>
            <a:r>
              <a:rPr lang="ru-RU" dirty="0" smtClean="0"/>
              <a:t>по </a:t>
            </a:r>
            <a:r>
              <a:rPr lang="ru-RU" dirty="0"/>
              <a:t>соглашению сторон на основании ст. 112 </a:t>
            </a:r>
            <a:r>
              <a:rPr lang="ru-RU" dirty="0" smtClean="0"/>
              <a:t>закона о контрактной </a:t>
            </a:r>
            <a:r>
              <a:rPr lang="ru-RU" dirty="0"/>
              <a:t>системе </a:t>
            </a:r>
            <a:r>
              <a:rPr lang="ru-RU" dirty="0" smtClean="0"/>
              <a:t>внесены </a:t>
            </a:r>
            <a:r>
              <a:rPr lang="ru-RU" dirty="0"/>
              <a:t>изменения в п.4.18 муниципального </a:t>
            </a:r>
            <a:r>
              <a:rPr lang="ru-RU" dirty="0" smtClean="0"/>
              <a:t>контракта, </a:t>
            </a:r>
            <a:r>
              <a:rPr lang="ru-RU" dirty="0"/>
              <a:t>а также в график выполнения </a:t>
            </a:r>
            <a:r>
              <a:rPr lang="ru-RU" dirty="0" smtClean="0"/>
              <a:t>работ, из </a:t>
            </a:r>
            <a:r>
              <a:rPr lang="ru-RU" dirty="0"/>
              <a:t>которых следует, что </a:t>
            </a:r>
            <a:r>
              <a:rPr lang="ru-RU" b="1" dirty="0"/>
              <a:t>установлен </a:t>
            </a:r>
            <a:r>
              <a:rPr lang="ru-RU" b="1" dirty="0" smtClean="0"/>
              <a:t>новый срок </a:t>
            </a:r>
            <a:r>
              <a:rPr lang="ru-RU" b="1" dirty="0"/>
              <a:t>выполнения работ </a:t>
            </a:r>
            <a:r>
              <a:rPr lang="ru-RU" dirty="0"/>
              <a:t>с даты заключения контракта по 30.10.2024</a:t>
            </a:r>
            <a:r>
              <a:rPr lang="ru-RU" dirty="0" smtClean="0"/>
              <a:t>.</a:t>
            </a:r>
          </a:p>
          <a:p>
            <a:r>
              <a:rPr lang="ru-RU" dirty="0" smtClean="0"/>
              <a:t>	В </a:t>
            </a:r>
            <a:r>
              <a:rPr lang="ru-RU" dirty="0"/>
              <a:t>соответствии с ч. 65.1 ст. 112 Федерального закона от 05.04.2013 № 44- ФЗ по соглашению сторон допускается изменение существенных условий контракта, заключенного до 1 января 2025 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 решения Правительства Российской Федерации, высшего исполнительного органа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endParaRPr lang="ru-RU" dirty="0" smtClean="0"/>
          </a:p>
          <a:p>
            <a:r>
              <a:rPr lang="ru-RU" dirty="0" smtClean="0"/>
              <a:t>	Вместе </a:t>
            </a:r>
            <a:r>
              <a:rPr lang="ru-RU" dirty="0"/>
              <a:t>с тем, решение местной администрации об изменении существенных условий </a:t>
            </a:r>
            <a:r>
              <a:rPr lang="ru-RU" dirty="0" smtClean="0"/>
              <a:t>контракта с  </a:t>
            </a:r>
            <a:r>
              <a:rPr lang="ru-RU" dirty="0"/>
              <a:t>указанием возникших независящих от сторон контракта обстоятельств, влекущих невозможность его исполнения, не </a:t>
            </a:r>
            <a:r>
              <a:rPr lang="ru-RU" dirty="0" smtClean="0"/>
              <a:t>принималось, следовательно </a:t>
            </a:r>
            <a:r>
              <a:rPr lang="ru-RU" b="1" dirty="0" smtClean="0">
                <a:solidFill>
                  <a:srgbClr val="FF0000"/>
                </a:solidFill>
              </a:rPr>
              <a:t>оснований</a:t>
            </a:r>
            <a:r>
              <a:rPr lang="ru-RU" b="1" dirty="0">
                <a:solidFill>
                  <a:srgbClr val="FF0000"/>
                </a:solidFill>
              </a:rPr>
              <a:t>, предусмотренных ч.1 ст. 95, ч. 65.1 ст. 112 </a:t>
            </a:r>
            <a:r>
              <a:rPr lang="ru-RU" b="1" dirty="0" smtClean="0">
                <a:solidFill>
                  <a:srgbClr val="FF0000"/>
                </a:solidFill>
              </a:rPr>
              <a:t>закона о </a:t>
            </a:r>
            <a:r>
              <a:rPr lang="ru-RU" b="1" dirty="0">
                <a:solidFill>
                  <a:srgbClr val="FF0000"/>
                </a:solidFill>
              </a:rPr>
              <a:t>контрактной </a:t>
            </a:r>
            <a:r>
              <a:rPr lang="ru-RU" b="1" dirty="0" smtClean="0">
                <a:solidFill>
                  <a:srgbClr val="FF0000"/>
                </a:solidFill>
              </a:rPr>
              <a:t>системе, </a:t>
            </a:r>
            <a:r>
              <a:rPr lang="ru-RU" b="1" dirty="0">
                <a:solidFill>
                  <a:srgbClr val="FF0000"/>
                </a:solidFill>
              </a:rPr>
              <a:t>для заключения </a:t>
            </a:r>
            <a:r>
              <a:rPr lang="ru-RU" b="1" dirty="0" smtClean="0">
                <a:solidFill>
                  <a:srgbClr val="FF0000"/>
                </a:solidFill>
              </a:rPr>
              <a:t>вышеуказанного дополнительного соглашения </a:t>
            </a:r>
            <a:r>
              <a:rPr lang="ru-RU" b="1" dirty="0">
                <a:solidFill>
                  <a:srgbClr val="FF0000"/>
                </a:solidFill>
              </a:rPr>
              <a:t>к </a:t>
            </a:r>
            <a:r>
              <a:rPr lang="ru-RU" b="1" dirty="0" smtClean="0">
                <a:solidFill>
                  <a:srgbClr val="FF0000"/>
                </a:solidFill>
              </a:rPr>
              <a:t>муниципальному контракту не </a:t>
            </a:r>
            <a:r>
              <a:rPr lang="ru-RU" b="1" dirty="0">
                <a:solidFill>
                  <a:srgbClr val="FF0000"/>
                </a:solidFill>
              </a:rPr>
              <a:t>имелось</a:t>
            </a:r>
            <a:r>
              <a:rPr lang="ru-RU" b="1" dirty="0" smtClean="0">
                <a:solidFill>
                  <a:srgbClr val="FF0000"/>
                </a:solidFill>
              </a:rPr>
              <a:t>.</a:t>
            </a:r>
            <a:endParaRPr lang="ru-RU" b="1" dirty="0">
              <a:solidFill>
                <a:srgbClr val="FF0000"/>
              </a:solidFill>
            </a:endParaRPr>
          </a:p>
          <a:p>
            <a:r>
              <a:rPr lang="ru-RU" dirty="0" smtClean="0"/>
              <a:t>	Должностное </a:t>
            </a:r>
            <a:r>
              <a:rPr lang="ru-RU" dirty="0"/>
              <a:t>лицо привлечено к административной ответственности по части 4 статьи 7.32 КоАП РФ</a:t>
            </a:r>
          </a:p>
          <a:p>
            <a:pPr algn="r"/>
            <a:r>
              <a:rPr lang="ru-RU" sz="1600" i="1" dirty="0" smtClean="0"/>
              <a:t>Постановление </a:t>
            </a:r>
            <a:r>
              <a:rPr lang="ru-RU" sz="1600" i="1" dirty="0"/>
              <a:t>по </a:t>
            </a:r>
            <a:r>
              <a:rPr lang="ru-RU" sz="1600" i="1" dirty="0" smtClean="0"/>
              <a:t>делу </a:t>
            </a:r>
            <a:r>
              <a:rPr lang="ru-RU" sz="1600" i="1" dirty="0"/>
              <a:t>№ 021/04/7.32-912/2024</a:t>
            </a:r>
            <a:endParaRPr lang="ru-RU" sz="1600" b="1" dirty="0">
              <a:solidFill>
                <a:srgbClr val="FF0000"/>
              </a:solidFill>
            </a:endParaRPr>
          </a:p>
        </p:txBody>
      </p:sp>
    </p:spTree>
    <p:extLst>
      <p:ext uri="{BB962C8B-B14F-4D97-AF65-F5344CB8AC3E}">
        <p14:creationId xmlns:p14="http://schemas.microsoft.com/office/powerpoint/2010/main" val="4186784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21464" y="633570"/>
            <a:ext cx="11310651" cy="6247864"/>
          </a:xfrm>
          <a:prstGeom prst="rect">
            <a:avLst/>
          </a:prstGeom>
        </p:spPr>
        <p:txBody>
          <a:bodyPr wrap="square">
            <a:spAutoFit/>
          </a:bodyPr>
          <a:lstStyle/>
          <a:p>
            <a:r>
              <a:rPr lang="ru-RU" dirty="0" smtClean="0"/>
              <a:t>	</a:t>
            </a:r>
            <a:r>
              <a:rPr lang="ru-RU" sz="2000" dirty="0" smtClean="0"/>
              <a:t>Между заказчиком и подрядчиком  </a:t>
            </a:r>
            <a:r>
              <a:rPr lang="ru-RU" sz="2000" dirty="0"/>
              <a:t>заключен контракт </a:t>
            </a:r>
            <a:r>
              <a:rPr lang="ru-RU" sz="2000" b="1" dirty="0" smtClean="0">
                <a:solidFill>
                  <a:srgbClr val="FF0000"/>
                </a:solidFill>
              </a:rPr>
              <a:t>на </a:t>
            </a:r>
            <a:r>
              <a:rPr lang="ru-RU" sz="2000" b="1" dirty="0">
                <a:solidFill>
                  <a:srgbClr val="FF0000"/>
                </a:solidFill>
              </a:rPr>
              <a:t>капитальный </a:t>
            </a:r>
            <a:r>
              <a:rPr lang="ru-RU" sz="2000" b="1" dirty="0" smtClean="0">
                <a:solidFill>
                  <a:srgbClr val="FF0000"/>
                </a:solidFill>
              </a:rPr>
              <a:t>ремонт, срок выполнения работ </a:t>
            </a:r>
            <a:r>
              <a:rPr lang="ru-RU" sz="2000" b="1" dirty="0">
                <a:solidFill>
                  <a:srgbClr val="FF0000"/>
                </a:solidFill>
              </a:rPr>
              <a:t>1 месяц</a:t>
            </a:r>
            <a:r>
              <a:rPr lang="ru-RU" sz="2000" dirty="0"/>
              <a:t>. Дополнительным соглашением </a:t>
            </a:r>
            <a:r>
              <a:rPr lang="ru-RU" sz="2000" dirty="0" smtClean="0"/>
              <a:t>к </a:t>
            </a:r>
            <a:r>
              <a:rPr lang="ru-RU" sz="2000" dirty="0"/>
              <a:t>контракту </a:t>
            </a:r>
            <a:r>
              <a:rPr lang="ru-RU" sz="2000" dirty="0" smtClean="0"/>
              <a:t>срок выполнения робот </a:t>
            </a:r>
            <a:r>
              <a:rPr lang="ru-RU" sz="2000" b="1" dirty="0" smtClean="0">
                <a:solidFill>
                  <a:srgbClr val="FF0000"/>
                </a:solidFill>
              </a:rPr>
              <a:t>продлен на 4 месяца. </a:t>
            </a:r>
          </a:p>
          <a:p>
            <a:r>
              <a:rPr lang="ru-RU" sz="2000" dirty="0" smtClean="0"/>
              <a:t>	Пунктом </a:t>
            </a:r>
            <a:r>
              <a:rPr lang="ru-RU" sz="2000" dirty="0"/>
              <a:t>9 ч. 1 ст. 95 </a:t>
            </a:r>
            <a:r>
              <a:rPr lang="ru-RU" sz="2000" dirty="0" smtClean="0"/>
              <a:t>закона установлено</a:t>
            </a:r>
            <a:r>
              <a:rPr lang="ru-RU" sz="2000" dirty="0"/>
              <a:t>, что если контракт, предусмотренный частью 16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частью 16.1 статьи 34 настоящего Федерального закона, контракт, предметом которого является выполнение работ по строительству, реконструкции, капитальному ремонту, сносу объекта капитального строительства, геологическому изучению недр, проведению работ по сохранению объектов культурного наследия, по независящим от сторон контракта обстоятельствам, влекущим невозможность его исполнения, в том числе необходимость внесения изменений в проектную документацию, либо по вине подрядчика не исполнен в установленный в контракте срок, </a:t>
            </a:r>
            <a:r>
              <a:rPr lang="ru-RU" sz="2000" b="1" dirty="0"/>
              <a:t>допускается однократное изменение срока исполнения контракта на срок, не превышающий срока исполнения контракта, предусмотренного при его заключении. </a:t>
            </a:r>
            <a:endParaRPr lang="ru-RU" sz="2000" b="1" dirty="0" smtClean="0"/>
          </a:p>
          <a:p>
            <a:r>
              <a:rPr lang="ru-RU" sz="2000" dirty="0" smtClean="0"/>
              <a:t>	Таким образом, заказчиком и подрядчиком </a:t>
            </a:r>
            <a:r>
              <a:rPr lang="ru-RU" sz="2000" b="1" dirty="0" smtClean="0">
                <a:solidFill>
                  <a:srgbClr val="FF0000"/>
                </a:solidFill>
              </a:rPr>
              <a:t>превышен </a:t>
            </a:r>
            <a:r>
              <a:rPr lang="ru-RU" sz="2000" b="1" dirty="0">
                <a:solidFill>
                  <a:srgbClr val="FF0000"/>
                </a:solidFill>
              </a:rPr>
              <a:t>срок допустимого однократного изменение срока исполнения контракта на срок, не превышающий срока исполнения контракта, </a:t>
            </a:r>
            <a:r>
              <a:rPr lang="ru-RU" sz="2000" dirty="0"/>
              <a:t>предусмотренного при его </a:t>
            </a:r>
            <a:r>
              <a:rPr lang="ru-RU" sz="2000" dirty="0" smtClean="0"/>
              <a:t>заключении.</a:t>
            </a:r>
          </a:p>
          <a:p>
            <a:r>
              <a:rPr lang="ru-RU" sz="2000" dirty="0" smtClean="0"/>
              <a:t>	Должностное </a:t>
            </a:r>
            <a:r>
              <a:rPr lang="ru-RU" sz="2000" dirty="0"/>
              <a:t>лицо привлечено к административной ответственности по части 4 статьи 7.32 КоАП РФ</a:t>
            </a:r>
          </a:p>
          <a:p>
            <a:pPr algn="r"/>
            <a:r>
              <a:rPr lang="ru-RU" sz="1600" i="1" dirty="0" smtClean="0"/>
              <a:t>Постановление </a:t>
            </a:r>
            <a:r>
              <a:rPr lang="ru-RU" sz="1600" i="1" dirty="0"/>
              <a:t>по делу № 021/04/7.32-574/2023</a:t>
            </a:r>
            <a:endParaRPr lang="ru-RU" sz="1600" b="1" dirty="0"/>
          </a:p>
        </p:txBody>
      </p:sp>
    </p:spTree>
    <p:extLst>
      <p:ext uri="{BB962C8B-B14F-4D97-AF65-F5344CB8AC3E}">
        <p14:creationId xmlns:p14="http://schemas.microsoft.com/office/powerpoint/2010/main" val="421144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438467" y="2445201"/>
            <a:ext cx="9483750" cy="646331"/>
          </a:xfrm>
          <a:prstGeom prst="rect">
            <a:avLst/>
          </a:prstGeom>
        </p:spPr>
        <p:txBody>
          <a:bodyPr wrap="none">
            <a:spAutoFit/>
          </a:bodyPr>
          <a:lstStyle/>
          <a:p>
            <a:r>
              <a:rPr lang="ru-RU" sz="3600" b="1" dirty="0">
                <a:solidFill>
                  <a:srgbClr val="000000"/>
                </a:solidFill>
                <a:latin typeface="Charter"/>
              </a:rPr>
              <a:t>Реестр недобросовестных поставщиков</a:t>
            </a:r>
            <a:endParaRPr lang="ru-RU" sz="3600" dirty="0"/>
          </a:p>
        </p:txBody>
      </p:sp>
    </p:spTree>
    <p:extLst>
      <p:ext uri="{BB962C8B-B14F-4D97-AF65-F5344CB8AC3E}">
        <p14:creationId xmlns:p14="http://schemas.microsoft.com/office/powerpoint/2010/main" val="2610717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058" y="-63421"/>
            <a:ext cx="5568619" cy="6921421"/>
          </a:xfrm>
          <a:prstGeom prst="rect">
            <a:avLst/>
          </a:prstGeom>
        </p:spPr>
      </p:pic>
      <p:cxnSp>
        <p:nvCxnSpPr>
          <p:cNvPr id="24" name="Прямая соединительная линия 23"/>
          <p:cNvCxnSpPr/>
          <p:nvPr/>
        </p:nvCxnSpPr>
        <p:spPr>
          <a:xfrm flipV="1">
            <a:off x="-53058" y="879434"/>
            <a:ext cx="12245058" cy="37738"/>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6"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68923" y="1877427"/>
            <a:ext cx="5591908" cy="4708981"/>
          </a:xfrm>
          <a:prstGeom prst="rect">
            <a:avLst/>
          </a:prstGeom>
        </p:spPr>
        <p:txBody>
          <a:bodyPr wrap="square">
            <a:spAutoFit/>
          </a:bodyPr>
          <a:lstStyle/>
          <a:p>
            <a:r>
              <a:rPr lang="ru-RU" sz="2400" dirty="0">
                <a:solidFill>
                  <a:srgbClr val="000000"/>
                </a:solidFill>
                <a:latin typeface="Times New Roman" panose="02020603050405020304" pitchFamily="18" charset="0"/>
                <a:cs typeface="Times New Roman" panose="02020603050405020304" pitchFamily="18" charset="0"/>
              </a:rPr>
              <a:t>Уклонение исполнителя от заключения контракта</a:t>
            </a:r>
            <a:r>
              <a:rPr lang="ru-RU" sz="2400" dirty="0" smtClean="0">
                <a:solidFill>
                  <a:srgbClr val="000000"/>
                </a:solidFill>
                <a:latin typeface="Times New Roman" panose="02020603050405020304" pitchFamily="18" charset="0"/>
                <a:cs typeface="Times New Roman" panose="02020603050405020304" pitchFamily="18" charset="0"/>
              </a:rPr>
              <a:t>.</a:t>
            </a:r>
          </a:p>
          <a:p>
            <a:endParaRPr lang="ru-RU" sz="3600" dirty="0">
              <a:solidFill>
                <a:srgbClr val="000000"/>
              </a:solidFill>
              <a:latin typeface="Times New Roman" panose="02020603050405020304" pitchFamily="18" charset="0"/>
              <a:cs typeface="Times New Roman" panose="02020603050405020304" pitchFamily="18" charset="0"/>
            </a:endParaRPr>
          </a:p>
          <a:p>
            <a:pPr defTabSz="1828800">
              <a:spcBef>
                <a:spcPts val="0"/>
              </a:spcBef>
              <a:buSzPct val="100000"/>
              <a:defRPr sz="4400">
                <a:latin typeface="Times New Roman" panose="02020603050405020304"/>
                <a:ea typeface="Times New Roman" panose="02020603050405020304"/>
                <a:cs typeface="Times New Roman" panose="02020603050405020304"/>
                <a:sym typeface="Times New Roman" panose="02020603050405020304"/>
              </a:defRPr>
            </a:pPr>
            <a:r>
              <a:rPr lang="ru-RU" sz="2400" dirty="0" smtClean="0">
                <a:latin typeface="Times New Roman" panose="02020603050405020304" pitchFamily="18" charset="0"/>
                <a:cs typeface="Times New Roman" panose="02020603050405020304" pitchFamily="18" charset="0"/>
              </a:rPr>
              <a:t>Односторонний </a:t>
            </a:r>
            <a:r>
              <a:rPr lang="ru-RU" sz="2400" dirty="0">
                <a:latin typeface="Times New Roman" panose="02020603050405020304" pitchFamily="18" charset="0"/>
                <a:cs typeface="Times New Roman" panose="02020603050405020304" pitchFamily="18" charset="0"/>
              </a:rPr>
              <a:t>отказ заказчика от </a:t>
            </a:r>
            <a:r>
              <a:rPr lang="ru-RU" sz="2400" dirty="0" smtClean="0">
                <a:latin typeface="Times New Roman" panose="02020603050405020304" pitchFamily="18" charset="0"/>
                <a:cs typeface="Times New Roman" panose="02020603050405020304" pitchFamily="18" charset="0"/>
              </a:rPr>
              <a:t>исполнения контракта</a:t>
            </a:r>
          </a:p>
          <a:p>
            <a:pPr defTabSz="1828800">
              <a:spcBef>
                <a:spcPts val="0"/>
              </a:spcBef>
              <a:buSzPct val="100000"/>
              <a:defRPr sz="4400">
                <a:latin typeface="Times New Roman" panose="02020603050405020304"/>
                <a:ea typeface="Times New Roman" panose="02020603050405020304"/>
                <a:cs typeface="Times New Roman" panose="02020603050405020304"/>
                <a:sym typeface="Times New Roman" panose="02020603050405020304"/>
              </a:defRPr>
            </a:pPr>
            <a:endParaRPr lang="ru-RU" sz="3600" dirty="0">
              <a:latin typeface="Times New Roman" panose="02020603050405020304" pitchFamily="18" charset="0"/>
              <a:cs typeface="Times New Roman" panose="02020603050405020304" pitchFamily="18" charset="0"/>
            </a:endParaRPr>
          </a:p>
          <a:p>
            <a:pPr defTabSz="1828800">
              <a:spcBef>
                <a:spcPts val="0"/>
              </a:spcBef>
              <a:buSzPct val="100000"/>
              <a:defRPr sz="4400">
                <a:latin typeface="Times New Roman" panose="02020603050405020304"/>
                <a:ea typeface="Times New Roman" panose="02020603050405020304"/>
                <a:cs typeface="Times New Roman" panose="02020603050405020304"/>
                <a:sym typeface="Times New Roman" panose="02020603050405020304"/>
              </a:defRPr>
            </a:pPr>
            <a:r>
              <a:rPr lang="ru-RU" sz="2400" dirty="0">
                <a:latin typeface="Times New Roman" panose="02020603050405020304" pitchFamily="18" charset="0"/>
                <a:cs typeface="Times New Roman" panose="02020603050405020304" pitchFamily="18" charset="0"/>
              </a:rPr>
              <a:t>Односторонний отказ поставщика от исполнения </a:t>
            </a:r>
            <a:r>
              <a:rPr lang="ru-RU" sz="2400" dirty="0" smtClean="0">
                <a:latin typeface="Times New Roman" panose="02020603050405020304" pitchFamily="18" charset="0"/>
                <a:cs typeface="Times New Roman" panose="02020603050405020304" pitchFamily="18" charset="0"/>
              </a:rPr>
              <a:t>контракта</a:t>
            </a:r>
          </a:p>
          <a:p>
            <a:pPr defTabSz="1828800">
              <a:spcBef>
                <a:spcPts val="0"/>
              </a:spcBef>
              <a:buSzPct val="100000"/>
              <a:defRPr sz="4400">
                <a:latin typeface="Times New Roman" panose="02020603050405020304"/>
                <a:ea typeface="Times New Roman" panose="02020603050405020304"/>
                <a:cs typeface="Times New Roman" panose="02020603050405020304"/>
                <a:sym typeface="Times New Roman" panose="02020603050405020304"/>
              </a:defRPr>
            </a:pPr>
            <a:endParaRPr lang="ru-RU" sz="3600" dirty="0">
              <a:solidFill>
                <a:srgbClr val="000000"/>
              </a:solidFill>
              <a:latin typeface="Times New Roman" panose="02020603050405020304" pitchFamily="18" charset="0"/>
              <a:cs typeface="Times New Roman" panose="02020603050405020304" pitchFamily="18" charset="0"/>
            </a:endParaRPr>
          </a:p>
          <a:p>
            <a:r>
              <a:rPr lang="ru-RU" sz="2400" dirty="0" smtClean="0">
                <a:solidFill>
                  <a:srgbClr val="000000"/>
                </a:solidFill>
                <a:latin typeface="Times New Roman" panose="02020603050405020304" pitchFamily="18" charset="0"/>
                <a:cs typeface="Times New Roman" panose="02020603050405020304" pitchFamily="18" charset="0"/>
              </a:rPr>
              <a:t>Контракт </a:t>
            </a:r>
            <a:r>
              <a:rPr lang="ru-RU" sz="2400" dirty="0">
                <a:solidFill>
                  <a:srgbClr val="000000"/>
                </a:solidFill>
                <a:latin typeface="Times New Roman" panose="02020603050405020304" pitchFamily="18" charset="0"/>
                <a:cs typeface="Times New Roman" panose="02020603050405020304" pitchFamily="18" charset="0"/>
              </a:rPr>
              <a:t>расторгается судом по требованию заказчика.</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75085" y="169026"/>
            <a:ext cx="10941778" cy="461665"/>
          </a:xfrm>
          <a:prstGeom prst="rect">
            <a:avLst/>
          </a:prstGeom>
        </p:spPr>
        <p:txBody>
          <a:bodyPr wrap="none">
            <a:spAutoFit/>
          </a:bodyPr>
          <a:lstStyle/>
          <a:p>
            <a:r>
              <a:rPr lang="ru-RU" sz="2400" b="1" dirty="0" smtClean="0">
                <a:solidFill>
                  <a:srgbClr val="000000"/>
                </a:solidFill>
                <a:latin typeface="Charter"/>
              </a:rPr>
              <a:t>Основания для включения в Реестр недобросовестных поставщиков</a:t>
            </a:r>
            <a:r>
              <a:rPr lang="ru-RU" b="1" dirty="0">
                <a:solidFill>
                  <a:srgbClr val="000000"/>
                </a:solidFill>
                <a:latin typeface="Charter"/>
              </a:rPr>
              <a:t> </a:t>
            </a:r>
            <a:endParaRPr lang="ru-RU" b="1" dirty="0"/>
          </a:p>
        </p:txBody>
      </p:sp>
      <p:sp>
        <p:nvSpPr>
          <p:cNvPr id="4" name="Прямоугольник 3"/>
          <p:cNvSpPr/>
          <p:nvPr/>
        </p:nvSpPr>
        <p:spPr>
          <a:xfrm>
            <a:off x="7162801" y="2154225"/>
            <a:ext cx="4396154" cy="4154984"/>
          </a:xfrm>
          <a:prstGeom prst="rect">
            <a:avLst/>
          </a:prstGeom>
        </p:spPr>
        <p:txBody>
          <a:bodyPr wrap="square">
            <a:spAutoFit/>
          </a:bodyPr>
          <a:lstStyle/>
          <a:p>
            <a:r>
              <a:rPr lang="ru-RU" sz="2400" dirty="0">
                <a:solidFill>
                  <a:srgbClr val="000000"/>
                </a:solidFill>
                <a:latin typeface="Times New Roman" panose="02020603050405020304" pitchFamily="18" charset="0"/>
                <a:cs typeface="Times New Roman" panose="02020603050405020304" pitchFamily="18" charset="0"/>
              </a:rPr>
              <a:t>Уклонение исполнителя от заключения </a:t>
            </a:r>
            <a:r>
              <a:rPr lang="ru-RU" sz="2400" dirty="0" smtClean="0">
                <a:solidFill>
                  <a:srgbClr val="000000"/>
                </a:solidFill>
                <a:latin typeface="Times New Roman" panose="02020603050405020304" pitchFamily="18" charset="0"/>
                <a:cs typeface="Times New Roman" panose="02020603050405020304" pitchFamily="18" charset="0"/>
              </a:rPr>
              <a:t>договора.</a:t>
            </a:r>
            <a:endParaRPr lang="ru-RU" sz="2400" dirty="0">
              <a:solidFill>
                <a:srgbClr val="000000"/>
              </a:solidFill>
              <a:latin typeface="Times New Roman" panose="02020603050405020304" pitchFamily="18" charset="0"/>
              <a:cs typeface="Times New Roman" panose="02020603050405020304" pitchFamily="18" charset="0"/>
            </a:endParaRPr>
          </a:p>
          <a:p>
            <a:endParaRPr lang="ru-RU" sz="2400" dirty="0">
              <a:solidFill>
                <a:srgbClr val="000000"/>
              </a:solidFill>
              <a:latin typeface="Times New Roman" panose="02020603050405020304" pitchFamily="18" charset="0"/>
              <a:cs typeface="Times New Roman" panose="02020603050405020304" pitchFamily="18" charset="0"/>
            </a:endParaRPr>
          </a:p>
          <a:p>
            <a:endParaRPr lang="ru-RU" sz="2400" dirty="0">
              <a:solidFill>
                <a:srgbClr val="000000"/>
              </a:solidFill>
              <a:latin typeface="Times New Roman" panose="02020603050405020304" pitchFamily="18" charset="0"/>
              <a:cs typeface="Times New Roman" panose="02020603050405020304" pitchFamily="18" charset="0"/>
            </a:endParaRPr>
          </a:p>
          <a:p>
            <a:pPr algn="just">
              <a:tabLst>
                <a:tab pos="723900" algn="l"/>
              </a:tabLst>
            </a:pPr>
            <a:r>
              <a:rPr lang="ru-RU" sz="2400" dirty="0" smtClean="0">
                <a:solidFill>
                  <a:srgbClr val="000000"/>
                </a:solidFill>
                <a:latin typeface="Times New Roman" panose="02020603050405020304" pitchFamily="18" charset="0"/>
                <a:cs typeface="Times New Roman" panose="02020603050405020304" pitchFamily="18" charset="0"/>
              </a:rPr>
              <a:t>Односторонней отказ </a:t>
            </a:r>
            <a:r>
              <a:rPr lang="ru-RU" sz="2400" dirty="0">
                <a:solidFill>
                  <a:srgbClr val="000000"/>
                </a:solidFill>
                <a:latin typeface="Times New Roman" panose="02020603050405020304" pitchFamily="18" charset="0"/>
                <a:cs typeface="Times New Roman" panose="02020603050405020304" pitchFamily="18" charset="0"/>
              </a:rPr>
              <a:t>заказчика, в отношении которого введены </a:t>
            </a:r>
            <a:r>
              <a:rPr lang="ru-RU" sz="2400" dirty="0" smtClean="0">
                <a:solidFill>
                  <a:srgbClr val="000000"/>
                </a:solidFill>
                <a:latin typeface="Times New Roman" panose="02020603050405020304" pitchFamily="18" charset="0"/>
                <a:cs typeface="Times New Roman" panose="02020603050405020304" pitchFamily="18" charset="0"/>
              </a:rPr>
              <a:t>санкции</a:t>
            </a:r>
          </a:p>
          <a:p>
            <a:pPr algn="just">
              <a:buChar char="-"/>
              <a:tabLst>
                <a:tab pos="723900" algn="l"/>
              </a:tabLst>
            </a:pPr>
            <a:endParaRPr lang="ru-RU" sz="2400" dirty="0">
              <a:solidFill>
                <a:srgbClr val="000000"/>
              </a:solidFill>
              <a:latin typeface="Times New Roman" panose="02020603050405020304" pitchFamily="18" charset="0"/>
              <a:cs typeface="Times New Roman" panose="02020603050405020304" pitchFamily="18" charset="0"/>
            </a:endParaRPr>
          </a:p>
          <a:p>
            <a:pPr algn="just">
              <a:buChar char="-"/>
              <a:tabLst>
                <a:tab pos="723900" algn="l"/>
              </a:tabLst>
            </a:pPr>
            <a:endParaRPr lang="ru-RU" sz="2400" dirty="0">
              <a:solidFill>
                <a:srgbClr val="000000"/>
              </a:solidFill>
              <a:latin typeface="Times New Roman" panose="02020603050405020304" pitchFamily="18" charset="0"/>
              <a:cs typeface="Times New Roman" panose="02020603050405020304" pitchFamily="18" charset="0"/>
            </a:endParaRPr>
          </a:p>
          <a:p>
            <a:pPr algn="just">
              <a:tabLst>
                <a:tab pos="723900" algn="l"/>
              </a:tabLst>
            </a:pPr>
            <a:r>
              <a:rPr lang="ru-RU" sz="2400" dirty="0" smtClean="0">
                <a:solidFill>
                  <a:srgbClr val="000000"/>
                </a:solidFill>
                <a:latin typeface="Times New Roman" panose="02020603050405020304" pitchFamily="18" charset="0"/>
                <a:cs typeface="Times New Roman" panose="02020603050405020304" pitchFamily="18" charset="0"/>
              </a:rPr>
              <a:t>Расторжение </a:t>
            </a:r>
            <a:r>
              <a:rPr lang="ru-RU" sz="2400" dirty="0">
                <a:solidFill>
                  <a:srgbClr val="000000"/>
                </a:solidFill>
                <a:latin typeface="Times New Roman" panose="02020603050405020304" pitchFamily="18" charset="0"/>
                <a:cs typeface="Times New Roman" panose="02020603050405020304" pitchFamily="18" charset="0"/>
              </a:rPr>
              <a:t>договора по решению суда</a:t>
            </a:r>
            <a:endParaRPr lang="ru-RU" sz="2400"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928926" y="487990"/>
            <a:ext cx="2770117" cy="1006750"/>
          </a:xfrm>
          <a:prstGeom prst="rect">
            <a:avLst/>
          </a:prstGeom>
        </p:spPr>
        <p:txBody>
          <a:bodyPr wrap="none">
            <a:spAutoFit/>
          </a:bodyPr>
          <a:lstStyle/>
          <a:p>
            <a:pPr>
              <a:lnSpc>
                <a:spcPts val="8850"/>
              </a:lnSpc>
            </a:pPr>
            <a:r>
              <a:rPr lang="ru-RU" altLang="ru-RU" sz="2000" b="1" dirty="0">
                <a:solidFill>
                  <a:srgbClr val="FF0000"/>
                </a:solidFill>
                <a:latin typeface="Myriad Pro Bold" pitchFamily="34" charset="0"/>
                <a:cs typeface="Myriad Pro Bold" pitchFamily="34" charset="0"/>
              </a:rPr>
              <a:t>по Закону № </a:t>
            </a:r>
            <a:r>
              <a:rPr lang="ru-RU" altLang="ru-RU" sz="2000" b="1" dirty="0" smtClean="0">
                <a:solidFill>
                  <a:srgbClr val="FF0000"/>
                </a:solidFill>
                <a:latin typeface="Myriad Pro Bold" pitchFamily="34" charset="0"/>
                <a:cs typeface="Myriad Pro Bold" pitchFamily="34" charset="0"/>
              </a:rPr>
              <a:t>223-ФЗ</a:t>
            </a:r>
            <a:endParaRPr lang="ru-RU" altLang="ru-RU" sz="2000" b="1" dirty="0">
              <a:solidFill>
                <a:srgbClr val="FF0000"/>
              </a:solidFill>
              <a:latin typeface="Myriad Pro Bold" pitchFamily="34" charset="0"/>
              <a:cs typeface="Myriad Pro Bold" pitchFamily="34" charset="0"/>
            </a:endParaRPr>
          </a:p>
        </p:txBody>
      </p:sp>
      <p:sp>
        <p:nvSpPr>
          <p:cNvPr id="7" name="Прямоугольник 6"/>
          <p:cNvSpPr/>
          <p:nvPr/>
        </p:nvSpPr>
        <p:spPr>
          <a:xfrm>
            <a:off x="1835375" y="413797"/>
            <a:ext cx="2627451" cy="1006750"/>
          </a:xfrm>
          <a:prstGeom prst="rect">
            <a:avLst/>
          </a:prstGeom>
        </p:spPr>
        <p:txBody>
          <a:bodyPr wrap="none">
            <a:spAutoFit/>
          </a:bodyPr>
          <a:lstStyle/>
          <a:p>
            <a:pPr>
              <a:lnSpc>
                <a:spcPts val="8850"/>
              </a:lnSpc>
            </a:pPr>
            <a:r>
              <a:rPr lang="ru-RU" altLang="ru-RU" sz="2000" b="1" dirty="0">
                <a:solidFill>
                  <a:srgbClr val="FF0000"/>
                </a:solidFill>
                <a:latin typeface="Myriad Pro Bold" pitchFamily="34" charset="0"/>
                <a:cs typeface="Myriad Pro Bold" pitchFamily="34" charset="0"/>
              </a:rPr>
              <a:t>по Закону № </a:t>
            </a:r>
            <a:r>
              <a:rPr lang="ru-RU" altLang="ru-RU" sz="2000" b="1" dirty="0" smtClean="0">
                <a:solidFill>
                  <a:srgbClr val="FF0000"/>
                </a:solidFill>
                <a:latin typeface="Myriad Pro Bold" pitchFamily="34" charset="0"/>
                <a:cs typeface="Myriad Pro Bold" pitchFamily="34" charset="0"/>
              </a:rPr>
              <a:t>44-ФЗ</a:t>
            </a:r>
            <a:endParaRPr lang="ru-RU" altLang="ru-RU" sz="2000" b="1" dirty="0">
              <a:solidFill>
                <a:srgbClr val="FF0000"/>
              </a:solidFill>
              <a:latin typeface="Myriad Pro Bold" pitchFamily="34" charset="0"/>
              <a:cs typeface="Myriad Pro Bold" pitchFamily="34" charset="0"/>
            </a:endParaRPr>
          </a:p>
        </p:txBody>
      </p:sp>
      <p:sp>
        <p:nvSpPr>
          <p:cNvPr id="8" name="Скругленный прямоугольник 7"/>
          <p:cNvSpPr/>
          <p:nvPr/>
        </p:nvSpPr>
        <p:spPr>
          <a:xfrm>
            <a:off x="351692" y="1667076"/>
            <a:ext cx="5709139" cy="12519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60332" y="3129396"/>
            <a:ext cx="5709139" cy="10564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328403" y="4472889"/>
            <a:ext cx="5709139" cy="9227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28402" y="5598572"/>
            <a:ext cx="5709139" cy="11309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6858000" y="1958047"/>
            <a:ext cx="4911970" cy="12519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904893" y="3624907"/>
            <a:ext cx="4911970" cy="12519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6904893" y="5340184"/>
            <a:ext cx="4911970" cy="12519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36634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446865"/>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pic>
        <p:nvPicPr>
          <p:cNvPr id="6" name="Рисунок 5"/>
          <p:cNvPicPr/>
          <p:nvPr/>
        </p:nvPicPr>
        <p:blipFill rotWithShape="1">
          <a:blip r:embed="rId4"/>
          <a:srcRect l="14909" t="26275" r="16413" b="29220"/>
          <a:stretch/>
        </p:blipFill>
        <p:spPr bwMode="auto">
          <a:xfrm>
            <a:off x="433330" y="2596269"/>
            <a:ext cx="11325339" cy="2063866"/>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srcRect l="17170" t="40478" r="19877" b="22372"/>
          <a:stretch/>
        </p:blipFill>
        <p:spPr bwMode="auto">
          <a:xfrm>
            <a:off x="286439" y="517375"/>
            <a:ext cx="11748722" cy="2078894"/>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3490869" y="-28089"/>
            <a:ext cx="5555688" cy="400110"/>
          </a:xfrm>
          <a:prstGeom prst="rect">
            <a:avLst/>
          </a:prstGeom>
        </p:spPr>
        <p:txBody>
          <a:bodyPr wrap="none">
            <a:spAutoFit/>
          </a:bodyPr>
          <a:lstStyle/>
          <a:p>
            <a:r>
              <a:rPr lang="ru-RU" sz="2000" b="1" dirty="0" smtClean="0">
                <a:latin typeface="Arial" panose="020B0604020202020204" pitchFamily="34" charset="0"/>
              </a:rPr>
              <a:t>СРОКИ ЗАКЛЮЧЕНИЯ КОНТРАКТА   44-ФЗ</a:t>
            </a:r>
            <a:endParaRPr lang="ru-RU" sz="2000" dirty="0"/>
          </a:p>
        </p:txBody>
      </p:sp>
      <p:pic>
        <p:nvPicPr>
          <p:cNvPr id="10" name="Рисунок 9"/>
          <p:cNvPicPr/>
          <p:nvPr/>
        </p:nvPicPr>
        <p:blipFill rotWithShape="1">
          <a:blip r:embed="rId6"/>
          <a:srcRect l="15841" t="27222" r="19473" b="31583"/>
          <a:stretch/>
        </p:blipFill>
        <p:spPr bwMode="auto">
          <a:xfrm>
            <a:off x="433330" y="4781321"/>
            <a:ext cx="11325339" cy="2076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098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Рисунок 3" descr="Рисунок 3"/>
          <p:cNvPicPr>
            <a:picLocks noChangeAspect="1"/>
          </p:cNvPicPr>
          <p:nvPr/>
        </p:nvPicPr>
        <p:blipFill>
          <a:blip r:embed="rId2"/>
          <a:stretch>
            <a:fillRect/>
          </a:stretch>
        </p:blipFill>
        <p:spPr>
          <a:xfrm>
            <a:off x="0" y="0"/>
            <a:ext cx="5568620" cy="6921421"/>
          </a:xfrm>
          <a:prstGeom prst="rect">
            <a:avLst/>
          </a:prstGeom>
          <a:ln w="12700">
            <a:miter lim="400000"/>
            <a:headEnd/>
            <a:tailEnd/>
          </a:ln>
        </p:spPr>
      </p:pic>
      <p:sp>
        <p:nvSpPr>
          <p:cNvPr id="216" name="Прямоугольник 2"/>
          <p:cNvSpPr txBox="1"/>
          <p:nvPr/>
        </p:nvSpPr>
        <p:spPr>
          <a:xfrm>
            <a:off x="189058" y="1273736"/>
            <a:ext cx="11813883" cy="3724096"/>
          </a:xfrm>
          <a:prstGeom prst="rect">
            <a:avLst/>
          </a:prstGeom>
          <a:ln w="12700">
            <a:miter lim="400000"/>
          </a:ln>
        </p:spPr>
        <p:txBody>
          <a:bodyPr tIns="45720" bIns="45720">
            <a:spAutoFit/>
          </a:bodyPr>
          <a:lstStyle/>
          <a:p>
            <a:pPr indent="600393" algn="just">
              <a:spcBef>
                <a:spcPts val="600"/>
              </a:spcBef>
              <a:tabLst>
                <a:tab pos="838200" algn="l"/>
              </a:tabLst>
              <a:defRPr sz="4200">
                <a:latin typeface="Times New Roman" panose="02020603050405020304"/>
                <a:ea typeface="Times New Roman" panose="02020603050405020304"/>
                <a:cs typeface="Times New Roman" panose="02020603050405020304"/>
                <a:sym typeface="Times New Roman" panose="02020603050405020304"/>
              </a:defRPr>
            </a:pPr>
            <a:r>
              <a:rPr sz="2400" dirty="0"/>
              <a:t>В </a:t>
            </a:r>
            <a:r>
              <a:rPr sz="2400" dirty="0" err="1"/>
              <a:t>случае</a:t>
            </a:r>
            <a:r>
              <a:rPr sz="2400" dirty="0"/>
              <a:t>, </a:t>
            </a:r>
            <a:r>
              <a:rPr sz="2400" dirty="0" err="1"/>
              <a:t>если</a:t>
            </a:r>
            <a:r>
              <a:rPr sz="2400" dirty="0"/>
              <a:t> </a:t>
            </a:r>
            <a:r>
              <a:rPr sz="2400" dirty="0" err="1"/>
              <a:t>участником</a:t>
            </a:r>
            <a:r>
              <a:rPr sz="2400" dirty="0"/>
              <a:t> </a:t>
            </a:r>
            <a:r>
              <a:rPr sz="2400" dirty="0" err="1"/>
              <a:t>закупки</a:t>
            </a:r>
            <a:r>
              <a:rPr sz="2400" dirty="0"/>
              <a:t>, с </a:t>
            </a:r>
            <a:r>
              <a:rPr sz="2400" dirty="0" err="1"/>
              <a:t>которым</a:t>
            </a:r>
            <a:r>
              <a:rPr sz="2400" dirty="0"/>
              <a:t> </a:t>
            </a:r>
            <a:r>
              <a:rPr sz="2400" dirty="0" err="1"/>
              <a:t>заключается</a:t>
            </a:r>
            <a:r>
              <a:rPr sz="2400" dirty="0"/>
              <a:t> </a:t>
            </a:r>
            <a:r>
              <a:rPr sz="2400" dirty="0" err="1"/>
              <a:t>контракт</a:t>
            </a:r>
            <a:r>
              <a:rPr sz="2400" dirty="0"/>
              <a:t>, </a:t>
            </a:r>
            <a:r>
              <a:rPr sz="2400" dirty="0" err="1"/>
              <a:t>не</a:t>
            </a:r>
            <a:r>
              <a:rPr sz="2400" dirty="0"/>
              <a:t> </a:t>
            </a:r>
            <a:r>
              <a:rPr sz="2400" dirty="0" err="1"/>
              <a:t>выполнены</a:t>
            </a:r>
            <a:r>
              <a:rPr sz="2400" dirty="0"/>
              <a:t> </a:t>
            </a:r>
            <a:r>
              <a:rPr sz="2400" dirty="0" err="1"/>
              <a:t>требования</a:t>
            </a:r>
            <a:r>
              <a:rPr sz="2400" dirty="0"/>
              <a:t>, </a:t>
            </a:r>
            <a:r>
              <a:rPr sz="2400" dirty="0" err="1"/>
              <a:t>предусмотренные</a:t>
            </a:r>
            <a:r>
              <a:rPr sz="2400" dirty="0"/>
              <a:t> </a:t>
            </a:r>
            <a:r>
              <a:rPr sz="2400" dirty="0" err="1"/>
              <a:t>частями</a:t>
            </a:r>
            <a:r>
              <a:rPr sz="2400" dirty="0"/>
              <a:t> 3, 5 </a:t>
            </a:r>
            <a:r>
              <a:rPr sz="2400" dirty="0" err="1"/>
              <a:t>статьи</a:t>
            </a:r>
            <a:r>
              <a:rPr sz="2400" dirty="0"/>
              <a:t> 51 </a:t>
            </a:r>
            <a:r>
              <a:rPr sz="2400" dirty="0" err="1"/>
              <a:t>Закона</a:t>
            </a:r>
            <a:r>
              <a:rPr sz="2400" dirty="0"/>
              <a:t> о </a:t>
            </a:r>
            <a:r>
              <a:rPr sz="2400" dirty="0" err="1"/>
              <a:t>контрактной</a:t>
            </a:r>
            <a:r>
              <a:rPr sz="2400" dirty="0"/>
              <a:t> </a:t>
            </a:r>
            <a:r>
              <a:rPr sz="2400" dirty="0" err="1"/>
              <a:t>системе</a:t>
            </a:r>
            <a:r>
              <a:rPr sz="2400" dirty="0"/>
              <a:t>, а </a:t>
            </a:r>
            <a:r>
              <a:rPr sz="2400" dirty="0" err="1"/>
              <a:t>именно</a:t>
            </a:r>
            <a:r>
              <a:rPr sz="2400" dirty="0"/>
              <a:t>:</a:t>
            </a:r>
          </a:p>
          <a:p>
            <a:pPr marL="867093" indent="-266700" algn="just">
              <a:spcBef>
                <a:spcPts val="600"/>
              </a:spcBef>
              <a:buSzPct val="123000"/>
              <a:buChar char="•"/>
              <a:tabLst>
                <a:tab pos="838200" algn="l"/>
              </a:tabLst>
              <a:defRPr sz="4200">
                <a:latin typeface="Times New Roman" panose="02020603050405020304"/>
                <a:ea typeface="Times New Roman" panose="02020603050405020304"/>
                <a:cs typeface="Times New Roman" panose="02020603050405020304"/>
                <a:sym typeface="Times New Roman" panose="02020603050405020304"/>
              </a:defRPr>
            </a:pPr>
            <a:r>
              <a:rPr sz="2400" dirty="0" err="1"/>
              <a:t>Проект</a:t>
            </a:r>
            <a:r>
              <a:rPr sz="2400" dirty="0"/>
              <a:t> </a:t>
            </a:r>
            <a:r>
              <a:rPr sz="2400" dirty="0" err="1"/>
              <a:t>контракта</a:t>
            </a:r>
            <a:r>
              <a:rPr sz="2400" dirty="0"/>
              <a:t> в </a:t>
            </a:r>
            <a:r>
              <a:rPr sz="2400" dirty="0" err="1"/>
              <a:t>регламентированный</a:t>
            </a:r>
            <a:r>
              <a:rPr sz="2400" dirty="0"/>
              <a:t> </a:t>
            </a:r>
            <a:r>
              <a:rPr sz="2400" dirty="0" err="1"/>
              <a:t>срок</a:t>
            </a:r>
            <a:r>
              <a:rPr sz="2400" dirty="0"/>
              <a:t> </a:t>
            </a:r>
            <a:r>
              <a:rPr sz="2400" dirty="0" err="1"/>
              <a:t>не</a:t>
            </a:r>
            <a:r>
              <a:rPr sz="2400" dirty="0"/>
              <a:t> </a:t>
            </a:r>
            <a:r>
              <a:rPr sz="2400" dirty="0" err="1"/>
              <a:t>подписан</a:t>
            </a:r>
            <a:r>
              <a:rPr sz="2400" dirty="0"/>
              <a:t> </a:t>
            </a:r>
          </a:p>
          <a:p>
            <a:pPr marL="867093" indent="-266700" algn="just">
              <a:spcBef>
                <a:spcPts val="600"/>
              </a:spcBef>
              <a:buSzPct val="123000"/>
              <a:buChar char="•"/>
              <a:tabLst>
                <a:tab pos="838200" algn="l"/>
              </a:tabLst>
              <a:defRPr sz="4200">
                <a:latin typeface="Times New Roman" panose="02020603050405020304"/>
                <a:ea typeface="Times New Roman" panose="02020603050405020304"/>
                <a:cs typeface="Times New Roman" panose="02020603050405020304"/>
                <a:sym typeface="Times New Roman" panose="02020603050405020304"/>
              </a:defRPr>
            </a:pPr>
            <a:r>
              <a:rPr sz="2400" dirty="0" err="1"/>
              <a:t>Проект</a:t>
            </a:r>
            <a:r>
              <a:rPr sz="2400" dirty="0"/>
              <a:t> </a:t>
            </a:r>
            <a:r>
              <a:rPr sz="2400" dirty="0" err="1"/>
              <a:t>контракта</a:t>
            </a:r>
            <a:r>
              <a:rPr sz="2400" dirty="0"/>
              <a:t> </a:t>
            </a:r>
            <a:r>
              <a:rPr sz="2400" dirty="0" err="1"/>
              <a:t>подписан</a:t>
            </a:r>
            <a:r>
              <a:rPr sz="2400" dirty="0"/>
              <a:t> с </a:t>
            </a:r>
            <a:r>
              <a:rPr sz="2400" dirty="0" err="1"/>
              <a:t>нарушением</a:t>
            </a:r>
            <a:r>
              <a:rPr sz="2400" dirty="0"/>
              <a:t> </a:t>
            </a:r>
            <a:r>
              <a:rPr sz="2400" dirty="0" err="1"/>
              <a:t>регламентированной</a:t>
            </a:r>
            <a:r>
              <a:rPr sz="2400" dirty="0"/>
              <a:t> </a:t>
            </a:r>
            <a:r>
              <a:rPr sz="2400" dirty="0" err="1"/>
              <a:t>срока</a:t>
            </a:r>
            <a:r>
              <a:rPr sz="2400" dirty="0"/>
              <a:t> </a:t>
            </a:r>
            <a:r>
              <a:rPr sz="2400" dirty="0" err="1"/>
              <a:t>подписания</a:t>
            </a:r>
            <a:r>
              <a:rPr sz="2400" dirty="0"/>
              <a:t> </a:t>
            </a:r>
            <a:r>
              <a:rPr sz="2400" dirty="0" err="1"/>
              <a:t>проекта</a:t>
            </a:r>
            <a:r>
              <a:rPr sz="2400" dirty="0"/>
              <a:t> </a:t>
            </a:r>
            <a:r>
              <a:rPr sz="2400" dirty="0" err="1"/>
              <a:t>контракта</a:t>
            </a:r>
            <a:r>
              <a:rPr sz="2400" dirty="0"/>
              <a:t> </a:t>
            </a:r>
          </a:p>
          <a:p>
            <a:pPr marL="867093" indent="-266700" algn="just">
              <a:spcBef>
                <a:spcPts val="600"/>
              </a:spcBef>
              <a:buSzPct val="123000"/>
              <a:buChar char="•"/>
              <a:tabLst>
                <a:tab pos="838200" algn="l"/>
              </a:tabLst>
              <a:defRPr sz="4200">
                <a:latin typeface="Times New Roman" panose="02020603050405020304"/>
                <a:ea typeface="Times New Roman" panose="02020603050405020304"/>
                <a:cs typeface="Times New Roman" panose="02020603050405020304"/>
                <a:sym typeface="Times New Roman" panose="02020603050405020304"/>
              </a:defRPr>
            </a:pPr>
            <a:r>
              <a:rPr sz="2400" dirty="0" err="1"/>
              <a:t>Победителем</a:t>
            </a:r>
            <a:r>
              <a:rPr sz="2400" dirty="0"/>
              <a:t> </a:t>
            </a:r>
            <a:r>
              <a:rPr sz="2400" dirty="0" err="1"/>
              <a:t>не</a:t>
            </a:r>
            <a:r>
              <a:rPr sz="2400" dirty="0"/>
              <a:t> </a:t>
            </a:r>
            <a:r>
              <a:rPr sz="2400" dirty="0" err="1"/>
              <a:t>представлено</a:t>
            </a:r>
            <a:r>
              <a:rPr sz="2400" dirty="0"/>
              <a:t> </a:t>
            </a:r>
            <a:r>
              <a:rPr sz="2400" dirty="0" err="1"/>
              <a:t>обеспечение</a:t>
            </a:r>
            <a:r>
              <a:rPr sz="2400" dirty="0"/>
              <a:t> </a:t>
            </a:r>
            <a:r>
              <a:rPr sz="2400" dirty="0" err="1"/>
              <a:t>исполнение</a:t>
            </a:r>
            <a:r>
              <a:rPr sz="2400" dirty="0"/>
              <a:t> </a:t>
            </a:r>
            <a:r>
              <a:rPr sz="2400" dirty="0" err="1"/>
              <a:t>контракта</a:t>
            </a:r>
            <a:r>
              <a:rPr sz="2400" dirty="0"/>
              <a:t> </a:t>
            </a:r>
          </a:p>
          <a:p>
            <a:pPr marL="867093" indent="-266700" algn="just">
              <a:spcBef>
                <a:spcPts val="600"/>
              </a:spcBef>
              <a:buSzPct val="123000"/>
              <a:buChar char="•"/>
              <a:tabLst>
                <a:tab pos="838200" algn="l"/>
              </a:tabLst>
              <a:defRPr sz="4200">
                <a:latin typeface="Times New Roman" panose="02020603050405020304"/>
                <a:ea typeface="Times New Roman" panose="02020603050405020304"/>
                <a:cs typeface="Times New Roman" panose="02020603050405020304"/>
                <a:sym typeface="Times New Roman" panose="02020603050405020304"/>
              </a:defRPr>
            </a:pPr>
            <a:r>
              <a:rPr sz="2400" dirty="0" err="1"/>
              <a:t>Победителем</a:t>
            </a:r>
            <a:r>
              <a:rPr sz="2400" dirty="0"/>
              <a:t> </a:t>
            </a:r>
            <a:r>
              <a:rPr sz="2400" dirty="0" err="1"/>
              <a:t>представлено</a:t>
            </a:r>
            <a:r>
              <a:rPr sz="2400" dirty="0"/>
              <a:t> </a:t>
            </a:r>
            <a:r>
              <a:rPr sz="2400" dirty="0" err="1"/>
              <a:t>обеспечения</a:t>
            </a:r>
            <a:r>
              <a:rPr sz="2400" dirty="0"/>
              <a:t> </a:t>
            </a:r>
            <a:r>
              <a:rPr sz="2400" dirty="0" err="1"/>
              <a:t>исполнения</a:t>
            </a:r>
            <a:r>
              <a:rPr sz="2400" dirty="0"/>
              <a:t> </a:t>
            </a:r>
            <a:r>
              <a:rPr sz="2400" dirty="0" err="1"/>
              <a:t>контракта</a:t>
            </a:r>
            <a:r>
              <a:rPr sz="2400" dirty="0"/>
              <a:t> </a:t>
            </a:r>
            <a:r>
              <a:rPr sz="2400" dirty="0" err="1"/>
              <a:t>не</a:t>
            </a:r>
            <a:r>
              <a:rPr sz="2400" dirty="0"/>
              <a:t> в </a:t>
            </a:r>
            <a:r>
              <a:rPr sz="2400" dirty="0" err="1"/>
              <a:t>полном</a:t>
            </a:r>
            <a:r>
              <a:rPr sz="2400" dirty="0"/>
              <a:t> </a:t>
            </a:r>
            <a:r>
              <a:rPr sz="2400" dirty="0" err="1"/>
              <a:t>объеме</a:t>
            </a:r>
            <a:endParaRPr sz="2400" dirty="0"/>
          </a:p>
        </p:txBody>
      </p:sp>
      <p:sp>
        <p:nvSpPr>
          <p:cNvPr id="217" name="TextBox 4"/>
          <p:cNvSpPr txBox="1"/>
          <p:nvPr/>
        </p:nvSpPr>
        <p:spPr>
          <a:xfrm>
            <a:off x="2064291" y="182581"/>
            <a:ext cx="8486478" cy="387798"/>
          </a:xfrm>
          <a:prstGeom prst="rect">
            <a:avLst/>
          </a:prstGeom>
          <a:ln w="12700">
            <a:miter lim="400000"/>
          </a:ln>
        </p:spPr>
        <p:txBody>
          <a:bodyPr wrap="square" tIns="45720" bIns="45720">
            <a:spAutoFit/>
          </a:bodyPr>
          <a:lstStyle>
            <a:lvl1pPr algn="just">
              <a:lnSpc>
                <a:spcPct val="80000"/>
              </a:lnSpc>
              <a:spcBef>
                <a:spcPts val="0"/>
              </a:spcBef>
              <a:defRPr sz="4100" b="1" spc="-82"/>
            </a:lvl1pPr>
          </a:lstStyle>
          <a:p>
            <a:pPr algn="ctr"/>
            <a:r>
              <a:rPr sz="2400" dirty="0" err="1"/>
              <a:t>Признание</a:t>
            </a:r>
            <a:r>
              <a:rPr sz="2400" dirty="0"/>
              <a:t> </a:t>
            </a:r>
            <a:r>
              <a:rPr sz="2400" dirty="0" err="1"/>
              <a:t>участника</a:t>
            </a:r>
            <a:r>
              <a:rPr sz="2400" dirty="0"/>
              <a:t> </a:t>
            </a:r>
            <a:r>
              <a:rPr sz="2400" dirty="0" err="1"/>
              <a:t>уклонившимся</a:t>
            </a:r>
            <a:r>
              <a:rPr sz="2400" dirty="0"/>
              <a:t> </a:t>
            </a:r>
            <a:r>
              <a:rPr sz="2400" dirty="0" err="1"/>
              <a:t>от</a:t>
            </a:r>
            <a:r>
              <a:rPr sz="2400" dirty="0"/>
              <a:t> </a:t>
            </a:r>
            <a:r>
              <a:rPr sz="2400" dirty="0" err="1"/>
              <a:t>заключения</a:t>
            </a:r>
            <a:r>
              <a:rPr sz="2400" dirty="0"/>
              <a:t> </a:t>
            </a:r>
            <a:r>
              <a:rPr sz="2400" dirty="0" err="1" smtClean="0"/>
              <a:t>контракт</a:t>
            </a:r>
            <a:r>
              <a:rPr lang="ru-RU" sz="2400" dirty="0" smtClean="0"/>
              <a:t>а</a:t>
            </a:r>
            <a:endParaRPr sz="2400" dirty="0"/>
          </a:p>
        </p:txBody>
      </p:sp>
      <p:sp>
        <p:nvSpPr>
          <p:cNvPr id="6" name="Shape 84"/>
          <p:cNvSpPr/>
          <p:nvPr/>
        </p:nvSpPr>
        <p:spPr>
          <a:xfrm>
            <a:off x="0" y="621166"/>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Tree>
    <p:extLst>
      <p:ext uri="{BB962C8B-B14F-4D97-AF65-F5344CB8AC3E}">
        <p14:creationId xmlns:p14="http://schemas.microsoft.com/office/powerpoint/2010/main" val="198131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621166"/>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407624" y="4082859"/>
            <a:ext cx="11559983" cy="2646878"/>
          </a:xfrm>
          <a:prstGeom prst="rect">
            <a:avLst/>
          </a:prstGeom>
        </p:spPr>
        <p:txBody>
          <a:bodyPr wrap="square">
            <a:spAutoFit/>
          </a:bodyPr>
          <a:lstStyle/>
          <a:p>
            <a:r>
              <a:rPr lang="ru-RU" sz="2400" dirty="0" smtClean="0"/>
              <a:t>      Победитель </a:t>
            </a:r>
            <a:r>
              <a:rPr lang="ru-RU" sz="2400" dirty="0"/>
              <a:t>не предоставил обеспечение исполнения контракта в срок, установленный для заключения контракта </a:t>
            </a:r>
            <a:r>
              <a:rPr lang="ru-RU" sz="2400" dirty="0" smtClean="0"/>
              <a:t>или в необходимом размере</a:t>
            </a:r>
          </a:p>
          <a:p>
            <a:endParaRPr lang="ru-RU" sz="1100" dirty="0"/>
          </a:p>
          <a:p>
            <a:r>
              <a:rPr lang="ru-RU" sz="2400" dirty="0" smtClean="0"/>
              <a:t>      Победитель </a:t>
            </a:r>
            <a:r>
              <a:rPr lang="ru-RU" sz="2400" dirty="0"/>
              <a:t>предоставил обеспечение несоответствующее требованиям, установленным в извещении об осуществлении закупки или ч. 2 и 3 ст.45 Закона № 44-ФЗ </a:t>
            </a:r>
            <a:endParaRPr lang="ru-RU" sz="2400" dirty="0" smtClean="0"/>
          </a:p>
          <a:p>
            <a:endParaRPr lang="ru-RU" sz="1100" dirty="0" smtClean="0"/>
          </a:p>
          <a:p>
            <a:r>
              <a:rPr lang="ru-RU" sz="2400" dirty="0" smtClean="0"/>
              <a:t>      Победитель </a:t>
            </a:r>
            <a:r>
              <a:rPr lang="ru-RU" sz="2400" dirty="0"/>
              <a:t>не исполнил требования, установленные статьей 37 Закона № 44-ФЗ</a:t>
            </a:r>
          </a:p>
        </p:txBody>
      </p:sp>
      <p:sp>
        <p:nvSpPr>
          <p:cNvPr id="3" name="Прямоугольник 2"/>
          <p:cNvSpPr/>
          <p:nvPr/>
        </p:nvSpPr>
        <p:spPr>
          <a:xfrm>
            <a:off x="854852" y="3595353"/>
            <a:ext cx="10807547" cy="487506"/>
          </a:xfrm>
          <a:prstGeom prst="rect">
            <a:avLst/>
          </a:prstGeom>
        </p:spPr>
        <p:txBody>
          <a:bodyPr wrap="square">
            <a:spAutoFit/>
          </a:bodyPr>
          <a:lstStyle/>
          <a:p>
            <a:pPr algn="just">
              <a:lnSpc>
                <a:spcPct val="107000"/>
              </a:lnSpc>
              <a:spcAft>
                <a:spcPts val="800"/>
              </a:spcAft>
            </a:pPr>
            <a:r>
              <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Основания признания победителя уклонившимся от заключения контракта</a:t>
            </a:r>
            <a:endPar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07624" y="827681"/>
            <a:ext cx="11402458" cy="2462213"/>
          </a:xfrm>
          <a:prstGeom prst="rect">
            <a:avLst/>
          </a:prstGeom>
        </p:spPr>
        <p:txBody>
          <a:bodyPr wrap="square">
            <a:spAutoFit/>
          </a:bodyPr>
          <a:lstStyle/>
          <a:p>
            <a:r>
              <a:rPr lang="ru-RU" sz="2200" dirty="0"/>
              <a:t>Участник закупки выбирает один из следующих </a:t>
            </a:r>
            <a:r>
              <a:rPr lang="ru-RU" sz="2200" b="1" dirty="0"/>
              <a:t>способов обеспечения контракта </a:t>
            </a:r>
            <a:r>
              <a:rPr lang="ru-RU" sz="2200" dirty="0"/>
              <a:t>(ч.3 ст. 96</a:t>
            </a:r>
            <a:r>
              <a:rPr lang="ru-RU" sz="2200" dirty="0" smtClean="0"/>
              <a:t>):</a:t>
            </a:r>
          </a:p>
          <a:p>
            <a:endParaRPr lang="ru-RU" sz="1100" dirty="0" smtClean="0"/>
          </a:p>
          <a:p>
            <a:r>
              <a:rPr lang="ru-RU" sz="2200" dirty="0" smtClean="0"/>
              <a:t> - внесение </a:t>
            </a:r>
            <a:r>
              <a:rPr lang="ru-RU" sz="2200" dirty="0"/>
              <a:t>денежных средств на счет заказчика </a:t>
            </a:r>
            <a:r>
              <a:rPr lang="ru-RU" sz="2200" dirty="0" smtClean="0"/>
              <a:t> </a:t>
            </a:r>
          </a:p>
          <a:p>
            <a:endParaRPr lang="ru-RU" sz="1100" dirty="0" smtClean="0"/>
          </a:p>
          <a:p>
            <a:r>
              <a:rPr lang="ru-RU" sz="2200" dirty="0" smtClean="0"/>
              <a:t> -  предоставление </a:t>
            </a:r>
            <a:r>
              <a:rPr lang="ru-RU" sz="2200" dirty="0"/>
              <a:t>независимой гарантии </a:t>
            </a:r>
            <a:r>
              <a:rPr lang="ru-RU" sz="2200" i="1" dirty="0"/>
              <a:t>(срок действия должен превышать срок исполнения обязательств, которые должны быть обеспечены такой независимой гарантией, не менее чем на один месяц, в том числе в случае его изменения в соответствии со ст. 95 Закона № 44-ФЗ)</a:t>
            </a:r>
          </a:p>
        </p:txBody>
      </p:sp>
      <p:sp>
        <p:nvSpPr>
          <p:cNvPr id="5" name="Прямоугольник 4"/>
          <p:cNvSpPr/>
          <p:nvPr/>
        </p:nvSpPr>
        <p:spPr>
          <a:xfrm>
            <a:off x="3816703" y="37349"/>
            <a:ext cx="5185137" cy="461665"/>
          </a:xfrm>
          <a:prstGeom prst="rect">
            <a:avLst/>
          </a:prstGeom>
        </p:spPr>
        <p:txBody>
          <a:bodyPr wrap="none">
            <a:spAutoFit/>
          </a:bodyPr>
          <a:lstStyle/>
          <a:p>
            <a:r>
              <a:rPr lang="ru-RU" sz="2400" b="1" dirty="0" smtClean="0"/>
              <a:t>Обеспечение исполнения  </a:t>
            </a:r>
            <a:r>
              <a:rPr lang="ru-RU" sz="2400" b="1" dirty="0"/>
              <a:t>контракта </a:t>
            </a:r>
            <a:endParaRPr lang="ru-RU" sz="2400" dirty="0"/>
          </a:p>
        </p:txBody>
      </p:sp>
      <p:sp>
        <p:nvSpPr>
          <p:cNvPr id="6" name="5-конечная звезда 5"/>
          <p:cNvSpPr/>
          <p:nvPr/>
        </p:nvSpPr>
        <p:spPr>
          <a:xfrm>
            <a:off x="550843" y="4230477"/>
            <a:ext cx="304009" cy="253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5-конечная звезда 10"/>
          <p:cNvSpPr/>
          <p:nvPr/>
        </p:nvSpPr>
        <p:spPr>
          <a:xfrm>
            <a:off x="550842" y="5098924"/>
            <a:ext cx="304009" cy="253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5-конечная звезда 11"/>
          <p:cNvSpPr/>
          <p:nvPr/>
        </p:nvSpPr>
        <p:spPr>
          <a:xfrm>
            <a:off x="550842" y="6318497"/>
            <a:ext cx="304009" cy="253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8791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17"/>
          <p:cNvSpPr txBox="1"/>
          <p:nvPr/>
        </p:nvSpPr>
        <p:spPr>
          <a:xfrm>
            <a:off x="222395" y="352244"/>
            <a:ext cx="11537825" cy="904521"/>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6985">
              <a:spcBef>
                <a:spcPts val="335"/>
              </a:spcBef>
            </a:pPr>
            <a:r>
              <a:rPr lang="ru-RU" sz="2800" b="1" dirty="0">
                <a:latin typeface="Times New Roman" panose="02020603050405020304" pitchFamily="18" charset="0"/>
                <a:ea typeface="+mn-ea"/>
                <a:cs typeface="Times New Roman" panose="02020603050405020304" pitchFamily="18" charset="0"/>
              </a:rPr>
              <a:t>Решение ФАС России от 05.10.2022 по делу № 22/44/93/307 </a:t>
            </a:r>
            <a:r>
              <a:rPr lang="ru-RU" sz="2800" dirty="0">
                <a:latin typeface="Times New Roman" panose="02020603050405020304" pitchFamily="18" charset="0"/>
                <a:ea typeface="+mn-ea"/>
                <a:cs typeface="Times New Roman" panose="02020603050405020304" pitchFamily="18" charset="0"/>
              </a:rPr>
              <a:t>(предоставление выписки из контракта, содержащего гос. тайну)</a:t>
            </a:r>
          </a:p>
        </p:txBody>
      </p:sp>
      <p:cxnSp>
        <p:nvCxnSpPr>
          <p:cNvPr id="24" name="Прямая соединительная линия 23"/>
          <p:cNvCxnSpPr/>
          <p:nvPr/>
        </p:nvCxnSpPr>
        <p:spPr>
          <a:xfrm>
            <a:off x="222395" y="1316765"/>
            <a:ext cx="11542956" cy="0"/>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058" y="-80821"/>
            <a:ext cx="5568619" cy="6921421"/>
          </a:xfrm>
          <a:prstGeom prst="rect">
            <a:avLst/>
          </a:prstGeom>
        </p:spPr>
      </p:pic>
      <p:sp>
        <p:nvSpPr>
          <p:cNvPr id="7" name="Прямоугольник 6"/>
          <p:cNvSpPr/>
          <p:nvPr/>
        </p:nvSpPr>
        <p:spPr>
          <a:xfrm>
            <a:off x="222394" y="1475715"/>
            <a:ext cx="11537825" cy="5209118"/>
          </a:xfrm>
          <a:prstGeom prst="rect">
            <a:avLst/>
          </a:prstGeom>
        </p:spPr>
        <p:txBody>
          <a:bodyPr wrap="square">
            <a:spAutoFit/>
          </a:bodyPr>
          <a:lstStyle/>
          <a:p>
            <a:pPr indent="452755" algn="just"/>
            <a:r>
              <a:rPr lang="ru-RU" sz="1750" b="1" dirty="0">
                <a:latin typeface="Times New Roman" panose="02020603050405020304" pitchFamily="18" charset="0"/>
                <a:cs typeface="Times New Roman" panose="02020603050405020304" pitchFamily="18" charset="0"/>
              </a:rPr>
              <a:t>Предмет закупк</a:t>
            </a:r>
            <a:r>
              <a:rPr lang="ru-RU" sz="1750" dirty="0">
                <a:latin typeface="Times New Roman" panose="02020603050405020304" pitchFamily="18" charset="0"/>
                <a:cs typeface="Times New Roman" panose="02020603050405020304" pitchFamily="18" charset="0"/>
              </a:rPr>
              <a:t>и: Строительство, реконструкция и техническое перевооружение промышленного комплекса</a:t>
            </a:r>
          </a:p>
          <a:p>
            <a:pPr indent="452755" algn="just"/>
            <a:r>
              <a:rPr lang="ru-RU" sz="1750" b="1" dirty="0">
                <a:latin typeface="Times New Roman" panose="02020603050405020304" pitchFamily="18" charset="0"/>
                <a:cs typeface="Times New Roman" panose="02020603050405020304" pitchFamily="18" charset="0"/>
              </a:rPr>
              <a:t>НМЦК</a:t>
            </a:r>
            <a:r>
              <a:rPr lang="ru-RU" sz="1750" dirty="0">
                <a:latin typeface="Times New Roman" panose="02020603050405020304" pitchFamily="18" charset="0"/>
                <a:cs typeface="Times New Roman" panose="02020603050405020304" pitchFamily="18" charset="0"/>
              </a:rPr>
              <a:t>: 1 101 626 106,19 руб.</a:t>
            </a:r>
          </a:p>
          <a:p>
            <a:pPr indent="452755" algn="just"/>
            <a:r>
              <a:rPr lang="ru-RU" sz="1750" dirty="0">
                <a:latin typeface="Times New Roman" panose="02020603050405020304" pitchFamily="18" charset="0"/>
                <a:cs typeface="Times New Roman" panose="02020603050405020304" pitchFamily="18" charset="0"/>
              </a:rPr>
              <a:t>	</a:t>
            </a:r>
          </a:p>
          <a:p>
            <a:pPr indent="452755" algn="just"/>
            <a:r>
              <a:rPr lang="ru-RU" sz="1750" b="1" dirty="0">
                <a:latin typeface="Times New Roman" panose="02020603050405020304" pitchFamily="18" charset="0"/>
                <a:cs typeface="Times New Roman" panose="02020603050405020304" pitchFamily="18" charset="0"/>
              </a:rPr>
              <a:t>Суть</a:t>
            </a:r>
            <a:r>
              <a:rPr lang="ru-RU" sz="1750" dirty="0">
                <a:latin typeface="Times New Roman" panose="02020603050405020304" pitchFamily="18" charset="0"/>
                <a:cs typeface="Times New Roman" panose="02020603050405020304" pitchFamily="18" charset="0"/>
              </a:rPr>
              <a:t>: Согласно извещению о проведении Аукциона Заказчиком установлено дополнительное требование                    к участникам закупки в соответствии с позицией 7 приложения к Постановлению N 2571 (далее - Дополнительное требование), а также требование о предоставлении документов, подтверждающих соответствие участников закупки Дополнительному требованию, предусмотренному позицией 7 приложения к Постановлению № 2571.</a:t>
            </a:r>
          </a:p>
          <a:p>
            <a:pPr indent="452755" algn="just"/>
            <a:r>
              <a:rPr lang="ru-RU" sz="1750" dirty="0">
                <a:latin typeface="Times New Roman" panose="02020603050405020304" pitchFamily="18" charset="0"/>
                <a:cs typeface="Times New Roman" panose="02020603050405020304" pitchFamily="18" charset="0"/>
              </a:rPr>
              <a:t>На заседании Комиссии установлено, что Заказчиком в Обращении в составе документов, подтверждающих соответствие участника закупки Дополнительному требованию, представлена выписка из реестра контрактов, содержащего сведения, составляющего государственную тайну от 18.08.2022 № 66-30-01/031 (далее - Выписка), акты    о приемке выполненных работ и разрешение на ввод объекта в эксплуатацию.</a:t>
            </a:r>
          </a:p>
          <a:p>
            <a:pPr indent="452755" algn="just"/>
            <a:r>
              <a:rPr lang="ru-RU" sz="1750" dirty="0">
                <a:latin typeface="Times New Roman" panose="02020603050405020304" pitchFamily="18" charset="0"/>
                <a:cs typeface="Times New Roman" panose="02020603050405020304" pitchFamily="18" charset="0"/>
              </a:rPr>
              <a:t>Вместе с тем представление Выписки для подтверждения соответствия участника закупки Дополнительному требованию не предусмотрено Постановлением № 2571.</a:t>
            </a:r>
          </a:p>
          <a:p>
            <a:pPr indent="452755" algn="just"/>
            <a:r>
              <a:rPr lang="ru-RU" sz="1750" dirty="0">
                <a:latin typeface="Times New Roman" panose="02020603050405020304" pitchFamily="18" charset="0"/>
                <a:cs typeface="Times New Roman" panose="02020603050405020304" pitchFamily="18" charset="0"/>
              </a:rPr>
              <a:t>При этом Комиссией установлено, что в составе Обращения отсутствует исполненный договор,                                      что не соответствует позиции 7 приложения к Постановлению № 2571 и противоречит положениям Закона № 44-ФЗ.</a:t>
            </a:r>
          </a:p>
          <a:p>
            <a:pPr indent="452755" algn="just"/>
            <a:endParaRPr lang="ru-RU" sz="1750" dirty="0">
              <a:latin typeface="Times New Roman" panose="02020603050405020304" pitchFamily="18" charset="0"/>
              <a:cs typeface="Times New Roman" panose="02020603050405020304" pitchFamily="18" charset="0"/>
            </a:endParaRPr>
          </a:p>
          <a:p>
            <a:pPr indent="452755" algn="just"/>
            <a:r>
              <a:rPr lang="ru-RU" sz="1750" b="1" dirty="0">
                <a:latin typeface="Times New Roman" panose="02020603050405020304" pitchFamily="18" charset="0"/>
                <a:cs typeface="Times New Roman" panose="02020603050405020304" pitchFamily="18" charset="0"/>
              </a:rPr>
              <a:t>Решение</a:t>
            </a:r>
            <a:r>
              <a:rPr lang="ru-RU" sz="1750" dirty="0">
                <a:latin typeface="Times New Roman" panose="02020603050405020304" pitchFamily="18" charset="0"/>
                <a:cs typeface="Times New Roman" panose="02020603050405020304" pitchFamily="18" charset="0"/>
              </a:rPr>
              <a:t>: Отказать ФГУП «М» в согласовании возможности заключения контракта по итогам проведения Аукциона</a:t>
            </a:r>
          </a:p>
          <a:p>
            <a:pPr indent="452755" algn="just"/>
            <a:endParaRPr lang="ru-RU"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458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51703" y="0"/>
            <a:ext cx="5568619" cy="6921421"/>
          </a:xfrm>
          <a:prstGeom prst="rect">
            <a:avLst/>
          </a:prstGeom>
        </p:spPr>
      </p:pic>
      <p:sp>
        <p:nvSpPr>
          <p:cNvPr id="84" name="Shape 84"/>
          <p:cNvSpPr/>
          <p:nvPr/>
        </p:nvSpPr>
        <p:spPr>
          <a:xfrm>
            <a:off x="0" y="629347"/>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2928795" y="0"/>
            <a:ext cx="6993325" cy="467629"/>
          </a:xfrm>
          <a:prstGeom prst="rect">
            <a:avLst/>
          </a:prstGeom>
        </p:spPr>
        <p:txBody>
          <a:bodyPr wrap="none">
            <a:spAutoFit/>
          </a:bodyPr>
          <a:lstStyle/>
          <a:p>
            <a:pPr>
              <a:lnSpc>
                <a:spcPct val="107000"/>
              </a:lnSpc>
              <a:spcAft>
                <a:spcPts val="800"/>
              </a:spcAft>
            </a:pPr>
            <a:r>
              <a:rPr lang="ru-RU"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Порядок применения антидемпинговых мер</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56629" y="853223"/>
            <a:ext cx="10289754" cy="487506"/>
          </a:xfrm>
          <a:prstGeom prst="rect">
            <a:avLst/>
          </a:prstGeom>
        </p:spPr>
        <p:txBody>
          <a:bodyPr wrap="square">
            <a:spAutoFit/>
          </a:bodyPr>
          <a:lstStyle/>
          <a:p>
            <a:pPr>
              <a:lnSpc>
                <a:spcPct val="107000"/>
              </a:lnSpc>
              <a:spcAft>
                <a:spcPts val="800"/>
              </a:spcAft>
            </a:pP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Предложена цена контракта, которая </a:t>
            </a:r>
            <a:r>
              <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на </a:t>
            </a:r>
            <a:r>
              <a:rPr lang="ru-RU"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25 </a:t>
            </a:r>
            <a:r>
              <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и более процентов ниже</a:t>
            </a:r>
            <a:r>
              <a:rPr lang="ru-RU" sz="2400" dirty="0">
                <a:latin typeface="Calibri" panose="020F0502020204030204" pitchFamily="34" charset="0"/>
                <a:ea typeface="Calibri" panose="020F0502020204030204" pitchFamily="34" charset="0"/>
                <a:cs typeface="Times New Roman" panose="02020603050405020304" pitchFamily="18" charset="0"/>
              </a:rPr>
              <a:t> НМЦК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607455" y="1868560"/>
            <a:ext cx="4570675" cy="388696"/>
          </a:xfrm>
          <a:prstGeom prst="rect">
            <a:avLst/>
          </a:prstGeom>
        </p:spPr>
        <p:txBody>
          <a:bodyPr wrap="none">
            <a:spAutoFit/>
          </a:bodyPr>
          <a:lstStyle/>
          <a:p>
            <a:pPr>
              <a:lnSpc>
                <a:spcPct val="107000"/>
              </a:lnSpc>
              <a:spcAft>
                <a:spcPts val="800"/>
              </a:spcAft>
            </a:pPr>
            <a:r>
              <a:rPr lang="ru-RU" dirty="0">
                <a:solidFill>
                  <a:srgbClr val="000000"/>
                </a:solidFill>
                <a:latin typeface="Arial" panose="020B0604020202020204" pitchFamily="34" charset="0"/>
                <a:ea typeface="Calibri" panose="020F0502020204030204" pitchFamily="34" charset="0"/>
                <a:cs typeface="Times New Roman" panose="02020603050405020304" pitchFamily="18" charset="0"/>
              </a:rPr>
              <a:t>Аукцион, конкурс с </a:t>
            </a:r>
            <a:r>
              <a:rPr lang="ru-RU" b="1" dirty="0">
                <a:solidFill>
                  <a:srgbClr val="000000"/>
                </a:solidFill>
                <a:latin typeface="Arial" panose="020B0604020202020204" pitchFamily="34" charset="0"/>
                <a:ea typeface="Calibri" panose="020F0502020204030204" pitchFamily="34" charset="0"/>
                <a:cs typeface="Times New Roman" panose="02020603050405020304" pitchFamily="18" charset="0"/>
              </a:rPr>
              <a:t>НМЦК &gt; 15 млн. руб.</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555713" y="1868560"/>
            <a:ext cx="4570675" cy="388696"/>
          </a:xfrm>
          <a:prstGeom prst="rect">
            <a:avLst/>
          </a:prstGeom>
        </p:spPr>
        <p:txBody>
          <a:bodyPr wrap="none">
            <a:spAutoFit/>
          </a:bodyPr>
          <a:lstStyle/>
          <a:p>
            <a:pPr>
              <a:lnSpc>
                <a:spcPct val="107000"/>
              </a:lnSpc>
              <a:spcAft>
                <a:spcPts val="800"/>
              </a:spcAft>
            </a:pPr>
            <a:r>
              <a:rPr lang="ru-RU" dirty="0">
                <a:solidFill>
                  <a:srgbClr val="000000"/>
                </a:solidFill>
                <a:latin typeface="Arial" panose="020B0604020202020204" pitchFamily="34" charset="0"/>
                <a:ea typeface="Calibri" panose="020F0502020204030204" pitchFamily="34" charset="0"/>
                <a:cs typeface="Times New Roman" panose="02020603050405020304" pitchFamily="18" charset="0"/>
              </a:rPr>
              <a:t>Аукцион, конкурс с </a:t>
            </a:r>
            <a:r>
              <a:rPr lang="ru-RU" b="1" dirty="0">
                <a:solidFill>
                  <a:srgbClr val="000000"/>
                </a:solidFill>
                <a:latin typeface="Arial" panose="020B0604020202020204" pitchFamily="34" charset="0"/>
                <a:ea typeface="Calibri" panose="020F0502020204030204" pitchFamily="34" charset="0"/>
                <a:cs typeface="Times New Roman" panose="02020603050405020304" pitchFamily="18" charset="0"/>
              </a:rPr>
              <a:t>НМЦК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a:t>
            </a:r>
            <a:r>
              <a:rPr lang="ru-RU"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b="1" dirty="0">
                <a:solidFill>
                  <a:srgbClr val="000000"/>
                </a:solidFill>
                <a:latin typeface="Arial" panose="020B0604020202020204" pitchFamily="34" charset="0"/>
                <a:ea typeface="Calibri" panose="020F0502020204030204" pitchFamily="34" charset="0"/>
                <a:cs typeface="Times New Roman" panose="02020603050405020304" pitchFamily="18" charset="0"/>
              </a:rPr>
              <a:t>15 млн. руб.</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7288" y="2972110"/>
            <a:ext cx="5421348" cy="1738938"/>
          </a:xfrm>
          <a:prstGeom prst="rect">
            <a:avLst/>
          </a:prstGeom>
        </p:spPr>
        <p:txBody>
          <a:bodyPr wrap="square">
            <a:spAutoFit/>
          </a:bodyPr>
          <a:lstStyle/>
          <a:p>
            <a:pPr>
              <a:lnSpc>
                <a:spcPct val="107000"/>
              </a:lnSpc>
              <a:spcAft>
                <a:spcPts val="800"/>
              </a:spcAft>
            </a:pP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контракт заключается только после предоставления ОИК в размере,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превышающем в 1,5 раза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размер </a:t>
            </a:r>
            <a:r>
              <a:rPr lang="ru-RU"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ОИК,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но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 менее чем 10% от НМЦК</a:t>
            </a:r>
            <a:r>
              <a:rPr lang="ru-RU" sz="2000" dirty="0">
                <a:latin typeface="Calibri" panose="020F0502020204030204" pitchFamily="34" charset="0"/>
                <a:ea typeface="Calibri" panose="020F0502020204030204" pitchFamily="34" charset="0"/>
                <a:cs typeface="Times New Roman" panose="02020603050405020304" pitchFamily="18" charset="0"/>
              </a:rPr>
              <a:t> и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 менее размера аванса</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367288" y="1707614"/>
            <a:ext cx="5201331" cy="79321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6425457" y="1723338"/>
            <a:ext cx="5201331" cy="79321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55924" y="3003463"/>
            <a:ext cx="5720260" cy="2932085"/>
          </a:xfrm>
          <a:prstGeom prst="rect">
            <a:avLst/>
          </a:prstGeom>
        </p:spPr>
        <p:txBody>
          <a:bodyPr wrap="square">
            <a:spAutoFit/>
          </a:bodyPr>
          <a:lstStyle/>
          <a:p>
            <a:pPr>
              <a:lnSpc>
                <a:spcPct val="107000"/>
              </a:lnSpc>
              <a:spcAft>
                <a:spcPts val="800"/>
              </a:spcAft>
            </a:pP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контракт заключается только после предоставления ОИК в размере</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превышающем в 1,5 раза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размер </a:t>
            </a:r>
            <a:r>
              <a:rPr lang="ru-RU"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ОИК,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но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 менее чем 10% от НМЦК </a:t>
            </a:r>
            <a:r>
              <a:rPr lang="ru-RU" sz="2000" dirty="0">
                <a:latin typeface="Calibri" panose="020F0502020204030204" pitchFamily="34" charset="0"/>
                <a:ea typeface="Calibri" panose="020F0502020204030204" pitchFamily="34" charset="0"/>
                <a:cs typeface="Times New Roman" panose="02020603050405020304" pitchFamily="18" charset="0"/>
              </a:rPr>
              <a:t>и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 менее размера аванса</a:t>
            </a:r>
          </a:p>
          <a:p>
            <a:pPr>
              <a:lnSpc>
                <a:spcPct val="107000"/>
              </a:lnSpc>
              <a:spcAft>
                <a:spcPts val="800"/>
              </a:spcAft>
            </a:pPr>
            <a:r>
              <a:rPr lang="ru-RU"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или </a:t>
            </a:r>
          </a:p>
          <a:p>
            <a:pPr>
              <a:lnSpc>
                <a:spcPct val="107000"/>
              </a:lnSpc>
              <a:spcAft>
                <a:spcPts val="800"/>
              </a:spcAft>
            </a:pPr>
            <a:r>
              <a:rPr lang="ru-RU"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информации</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подтверждающей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добросовестность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такого участника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предоставление ОИК </a:t>
            </a:r>
            <a:r>
              <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 размере, указанном в извещении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207962" y="2972110"/>
            <a:ext cx="5447562" cy="202954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5947961" y="2972110"/>
            <a:ext cx="6087199" cy="29634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2170323" y="2516553"/>
            <a:ext cx="1608463" cy="45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8459118" y="2516553"/>
            <a:ext cx="1608463" cy="462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058245" y="6290313"/>
            <a:ext cx="8025210" cy="487506"/>
          </a:xfrm>
          <a:prstGeom prst="rect">
            <a:avLst/>
          </a:prstGeom>
        </p:spPr>
        <p:txBody>
          <a:bodyPr wrap="none">
            <a:spAutoFit/>
          </a:bodyPr>
          <a:lstStyle/>
          <a:p>
            <a:pPr>
              <a:lnSpc>
                <a:spcPct val="107000"/>
              </a:lnSpc>
              <a:spcAft>
                <a:spcPts val="800"/>
              </a:spcAft>
            </a:pP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Выплата аванса при исполнении контракта, не допускается.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016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3016931" y="172646"/>
            <a:ext cx="6993325" cy="467629"/>
          </a:xfrm>
          <a:prstGeom prst="rect">
            <a:avLst/>
          </a:prstGeom>
        </p:spPr>
        <p:txBody>
          <a:bodyPr wrap="none">
            <a:spAutoFit/>
          </a:bodyPr>
          <a:lstStyle/>
          <a:p>
            <a:pPr>
              <a:lnSpc>
                <a:spcPct val="107000"/>
              </a:lnSpc>
              <a:spcAft>
                <a:spcPts val="800"/>
              </a:spcAft>
            </a:pPr>
            <a:r>
              <a:rPr lang="ru-RU"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Порядок применения антидемпинговых мер</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573575" y="1588375"/>
            <a:ext cx="9044849" cy="3648884"/>
          </a:xfrm>
          <a:prstGeom prst="rect">
            <a:avLst/>
          </a:prstGeom>
        </p:spPr>
        <p:txBody>
          <a:bodyPr wrap="square">
            <a:spAutoFit/>
          </a:bodyPr>
          <a:lstStyle/>
          <a:p>
            <a:pPr algn="just">
              <a:lnSpc>
                <a:spcPct val="107000"/>
              </a:lnSpc>
              <a:spcAft>
                <a:spcPts val="800"/>
              </a:spcAft>
            </a:pP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К информации, подтверждающей </a:t>
            </a:r>
            <a:r>
              <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добросовестность</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участника закупки, относится информация, содержащаяся в реестре контрактов, заключенных заказчиками, и подтверждающая </a:t>
            </a:r>
            <a:r>
              <a:rPr lang="ru-RU"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исполнение таким участником в течение трех лет до даты </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подачи заявки на участие в закупке </a:t>
            </a:r>
            <a:r>
              <a:rPr lang="ru-RU"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трех контрактов</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(с учетом правопреемства), </a:t>
            </a:r>
            <a:r>
              <a:rPr lang="ru-RU"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исполненных без применения к такому участнику неустоек (штрафов, пеней).</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При этом цена одного из таких контрактов должна составлять </a:t>
            </a:r>
            <a:r>
              <a:rPr lang="ru-RU"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не менее чем двадцать процентов</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начальной (максимальной) цены контракта,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460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flipV="1">
            <a:off x="0" y="810117"/>
            <a:ext cx="12192001" cy="0"/>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6" name="Rectangle 2"/>
          <p:cNvSpPr>
            <a:spLocks noChangeArrowheads="1"/>
          </p:cNvSpPr>
          <p:nvPr/>
        </p:nvSpPr>
        <p:spPr bwMode="auto">
          <a:xfrm>
            <a:off x="395507" y="3701012"/>
            <a:ext cx="1101882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Roboto"/>
            </a:endParaRPr>
          </a:p>
        </p:txBody>
      </p:sp>
      <p:sp>
        <p:nvSpPr>
          <p:cNvPr id="7" name="Прямоугольник 6"/>
          <p:cNvSpPr/>
          <p:nvPr/>
        </p:nvSpPr>
        <p:spPr>
          <a:xfrm>
            <a:off x="1053737" y="206342"/>
            <a:ext cx="10232572" cy="523220"/>
          </a:xfrm>
          <a:prstGeom prst="rect">
            <a:avLst/>
          </a:prstGeom>
        </p:spPr>
        <p:txBody>
          <a:bodyPr wrap="square">
            <a:spAutoFit/>
          </a:bodyPr>
          <a:lstStyle/>
          <a:p>
            <a:r>
              <a:rPr lang="ru-RU" sz="2800" b="1" dirty="0"/>
              <a:t>Чтобы не оказаться в РНП, нужно контролировать и </a:t>
            </a:r>
            <a:r>
              <a:rPr lang="ru-RU" sz="2800" b="1" dirty="0" smtClean="0"/>
              <a:t>проверять:</a:t>
            </a:r>
            <a:r>
              <a:rPr lang="ru-RU" sz="2800" dirty="0"/>
              <a:t> </a:t>
            </a:r>
            <a:endParaRPr lang="ru-RU" sz="2800"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88832" y="840971"/>
            <a:ext cx="11646329" cy="5847755"/>
          </a:xfrm>
          <a:prstGeom prst="rect">
            <a:avLst/>
          </a:prstGeom>
        </p:spPr>
        <p:txBody>
          <a:bodyPr wrap="square">
            <a:spAutoFit/>
          </a:bodyPr>
          <a:lstStyle/>
          <a:p>
            <a:pPr fontAlgn="base">
              <a:buFont typeface="+mj-lt"/>
              <a:buAutoNum type="arabicPeriod"/>
            </a:pPr>
            <a:r>
              <a:rPr lang="ru-RU" sz="2200" dirty="0">
                <a:solidFill>
                  <a:srgbClr val="000000"/>
                </a:solidFill>
                <a:latin typeface="inherit"/>
              </a:rPr>
              <a:t>Срок действия сертификата электронной подписи для своевременного подписания проекта контракта, работоспособность компьютера</a:t>
            </a:r>
            <a:r>
              <a:rPr lang="ru-RU" sz="2200" dirty="0" smtClean="0">
                <a:solidFill>
                  <a:srgbClr val="000000"/>
                </a:solidFill>
                <a:latin typeface="inherit"/>
              </a:rPr>
              <a:t>.</a:t>
            </a:r>
          </a:p>
          <a:p>
            <a:pPr fontAlgn="base">
              <a:buFont typeface="+mj-lt"/>
              <a:buAutoNum type="arabicPeriod"/>
            </a:pPr>
            <a:endParaRPr lang="ru-RU" sz="2200" dirty="0">
              <a:solidFill>
                <a:srgbClr val="000000"/>
              </a:solidFill>
              <a:latin typeface="inherit"/>
            </a:endParaRPr>
          </a:p>
          <a:p>
            <a:pPr fontAlgn="base">
              <a:buFont typeface="+mj-lt"/>
              <a:buAutoNum type="arabicPeriod"/>
            </a:pPr>
            <a:r>
              <a:rPr lang="ru-RU" sz="2200" dirty="0" smtClean="0">
                <a:solidFill>
                  <a:srgbClr val="000000"/>
                </a:solidFill>
                <a:latin typeface="inherit"/>
              </a:rPr>
              <a:t> При </a:t>
            </a:r>
            <a:r>
              <a:rPr lang="ru-RU" sz="2200" dirty="0">
                <a:solidFill>
                  <a:srgbClr val="000000"/>
                </a:solidFill>
                <a:latin typeface="inherit"/>
              </a:rPr>
              <a:t>осуществлении юридически значимых действий использовать плагин «Независимый регистратор», который зафиксирует все ваши действия на торговой </a:t>
            </a:r>
            <a:r>
              <a:rPr lang="ru-RU" sz="2200" dirty="0" smtClean="0">
                <a:solidFill>
                  <a:srgbClr val="000000"/>
                </a:solidFill>
                <a:latin typeface="inherit"/>
              </a:rPr>
              <a:t>площадке.</a:t>
            </a:r>
          </a:p>
          <a:p>
            <a:pPr fontAlgn="base">
              <a:buFont typeface="+mj-lt"/>
              <a:buAutoNum type="arabicPeriod"/>
            </a:pPr>
            <a:endParaRPr lang="ru-RU" sz="2200" dirty="0">
              <a:solidFill>
                <a:srgbClr val="000000"/>
              </a:solidFill>
              <a:latin typeface="inherit"/>
            </a:endParaRPr>
          </a:p>
          <a:p>
            <a:pPr fontAlgn="base">
              <a:buFont typeface="+mj-lt"/>
              <a:buAutoNum type="arabicPeriod"/>
            </a:pPr>
            <a:r>
              <a:rPr lang="ru-RU" sz="2200" dirty="0" smtClean="0">
                <a:solidFill>
                  <a:srgbClr val="000000"/>
                </a:solidFill>
                <a:latin typeface="inherit"/>
              </a:rPr>
              <a:t> Регламентированные </a:t>
            </a:r>
            <a:r>
              <a:rPr lang="ru-RU" sz="2200" dirty="0">
                <a:solidFill>
                  <a:srgbClr val="000000"/>
                </a:solidFill>
                <a:latin typeface="inherit"/>
              </a:rPr>
              <a:t>сроки заключения </a:t>
            </a:r>
            <a:r>
              <a:rPr lang="ru-RU" sz="2200" dirty="0" smtClean="0">
                <a:solidFill>
                  <a:srgbClr val="000000"/>
                </a:solidFill>
                <a:latin typeface="inherit"/>
              </a:rPr>
              <a:t>контракта (1 день при запросе котировок, 5 при аукционе или конкурсе). Не откладывать подписание контракта на последний день</a:t>
            </a:r>
          </a:p>
          <a:p>
            <a:pPr fontAlgn="base">
              <a:buFont typeface="+mj-lt"/>
              <a:buAutoNum type="arabicPeriod"/>
            </a:pPr>
            <a:endParaRPr lang="ru-RU" sz="2200" dirty="0">
              <a:solidFill>
                <a:srgbClr val="000000"/>
              </a:solidFill>
              <a:latin typeface="inherit"/>
            </a:endParaRPr>
          </a:p>
          <a:p>
            <a:pPr fontAlgn="base">
              <a:buFont typeface="+mj-lt"/>
              <a:buAutoNum type="arabicPeriod"/>
            </a:pPr>
            <a:r>
              <a:rPr lang="ru-RU" sz="2200" dirty="0" smtClean="0">
                <a:solidFill>
                  <a:srgbClr val="000000"/>
                </a:solidFill>
                <a:latin typeface="inherit"/>
              </a:rPr>
              <a:t> Факт </a:t>
            </a:r>
            <a:r>
              <a:rPr lang="ru-RU" sz="2200" dirty="0">
                <a:solidFill>
                  <a:srgbClr val="000000"/>
                </a:solidFill>
                <a:latin typeface="inherit"/>
              </a:rPr>
              <a:t>получения </a:t>
            </a:r>
            <a:r>
              <a:rPr lang="ru-RU" sz="2200" dirty="0" smtClean="0">
                <a:solidFill>
                  <a:srgbClr val="000000"/>
                </a:solidFill>
                <a:latin typeface="inherit"/>
              </a:rPr>
              <a:t>гарантии </a:t>
            </a:r>
            <a:r>
              <a:rPr lang="ru-RU" sz="2200" dirty="0">
                <a:solidFill>
                  <a:srgbClr val="000000"/>
                </a:solidFill>
                <a:latin typeface="inherit"/>
              </a:rPr>
              <a:t>у банка строго из перечня Минфина, выдающего </a:t>
            </a:r>
            <a:r>
              <a:rPr lang="ru-RU" sz="2200" dirty="0" smtClean="0">
                <a:solidFill>
                  <a:srgbClr val="000000"/>
                </a:solidFill>
                <a:latin typeface="inherit"/>
              </a:rPr>
              <a:t> </a:t>
            </a:r>
            <a:r>
              <a:rPr lang="ru-RU" sz="2200" dirty="0">
                <a:solidFill>
                  <a:srgbClr val="000000"/>
                </a:solidFill>
                <a:latin typeface="inherit"/>
              </a:rPr>
              <a:t>гарантии для обеспечения заявок и исполнения </a:t>
            </a:r>
            <a:r>
              <a:rPr lang="ru-RU" sz="2200" dirty="0" smtClean="0">
                <a:solidFill>
                  <a:srgbClr val="000000"/>
                </a:solidFill>
                <a:latin typeface="inherit"/>
              </a:rPr>
              <a:t>контрактов.</a:t>
            </a:r>
          </a:p>
          <a:p>
            <a:pPr fontAlgn="base">
              <a:buFont typeface="+mj-lt"/>
              <a:buAutoNum type="arabicPeriod"/>
            </a:pPr>
            <a:endParaRPr lang="ru-RU" sz="2200" dirty="0">
              <a:solidFill>
                <a:srgbClr val="000000"/>
              </a:solidFill>
              <a:latin typeface="inherit"/>
            </a:endParaRPr>
          </a:p>
          <a:p>
            <a:pPr fontAlgn="base">
              <a:buFont typeface="+mj-lt"/>
              <a:buAutoNum type="arabicPeriod"/>
            </a:pPr>
            <a:r>
              <a:rPr lang="ru-RU" sz="2200" dirty="0" smtClean="0">
                <a:solidFill>
                  <a:srgbClr val="000000"/>
                </a:solidFill>
                <a:latin typeface="inherit"/>
              </a:rPr>
              <a:t> Сроки </a:t>
            </a:r>
            <a:r>
              <a:rPr lang="ru-RU" sz="2200" dirty="0">
                <a:solidFill>
                  <a:srgbClr val="000000"/>
                </a:solidFill>
                <a:latin typeface="inherit"/>
              </a:rPr>
              <a:t>на оформление </a:t>
            </a:r>
            <a:r>
              <a:rPr lang="ru-RU" sz="2200" dirty="0" smtClean="0">
                <a:solidFill>
                  <a:srgbClr val="000000"/>
                </a:solidFill>
                <a:latin typeface="inherit"/>
              </a:rPr>
              <a:t>гарантии.</a:t>
            </a:r>
          </a:p>
          <a:p>
            <a:pPr fontAlgn="base">
              <a:buFont typeface="+mj-lt"/>
              <a:buAutoNum type="arabicPeriod"/>
            </a:pPr>
            <a:endParaRPr lang="ru-RU" sz="2200" dirty="0">
              <a:solidFill>
                <a:srgbClr val="000000"/>
              </a:solidFill>
              <a:latin typeface="inherit"/>
            </a:endParaRPr>
          </a:p>
          <a:p>
            <a:pPr fontAlgn="base">
              <a:buFont typeface="+mj-lt"/>
              <a:buAutoNum type="arabicPeriod"/>
            </a:pPr>
            <a:r>
              <a:rPr lang="ru-RU" sz="2200" dirty="0" smtClean="0">
                <a:solidFill>
                  <a:srgbClr val="000000"/>
                </a:solidFill>
                <a:latin typeface="inherit"/>
              </a:rPr>
              <a:t> Корректность условий гарантии : </a:t>
            </a:r>
            <a:r>
              <a:rPr lang="ru-RU" sz="2200" dirty="0">
                <a:solidFill>
                  <a:srgbClr val="000000"/>
                </a:solidFill>
                <a:latin typeface="inherit"/>
              </a:rPr>
              <a:t>сумма, сроки и основные условия, учтены ли антидемпинговые меры при расчете суммы.</a:t>
            </a:r>
            <a:endParaRPr lang="ru-RU" sz="2200" b="0" i="0" dirty="0">
              <a:solidFill>
                <a:srgbClr val="000000"/>
              </a:solidFill>
              <a:effectLst/>
              <a:latin typeface="inherit"/>
            </a:endParaRPr>
          </a:p>
        </p:txBody>
      </p:sp>
    </p:spTree>
    <p:extLst>
      <p:ext uri="{BB962C8B-B14F-4D97-AF65-F5344CB8AC3E}">
        <p14:creationId xmlns:p14="http://schemas.microsoft.com/office/powerpoint/2010/main" val="2098664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734332"/>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4" name="Прямоугольник 3"/>
          <p:cNvSpPr/>
          <p:nvPr/>
        </p:nvSpPr>
        <p:spPr>
          <a:xfrm>
            <a:off x="263870" y="804743"/>
            <a:ext cx="11664259" cy="6299032"/>
          </a:xfrm>
          <a:prstGeom prst="rect">
            <a:avLst/>
          </a:prstGeom>
        </p:spPr>
        <p:txBody>
          <a:bodyPr wrap="square">
            <a:spAutoFit/>
          </a:bodyPr>
          <a:lstStyle/>
          <a:p>
            <a:pPr algn="just">
              <a:lnSpc>
                <a:spcPct val="107000"/>
              </a:lnSpc>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ФАС принимает решение об отказе во включении информации об участнике закупки в </a:t>
            </a:r>
            <a:r>
              <a:rPr lang="ru-RU" sz="2000" dirty="0" smtClean="0">
                <a:latin typeface="Arial" panose="020B0604020202020204" pitchFamily="34" charset="0"/>
                <a:ea typeface="Calibri" panose="020F0502020204030204" pitchFamily="34" charset="0"/>
                <a:cs typeface="Times New Roman" panose="02020603050405020304" pitchFamily="18" charset="0"/>
              </a:rPr>
              <a:t>реестр при уклонении от заключения контракта, </a:t>
            </a:r>
            <a:r>
              <a:rPr lang="ru-RU" sz="2000" dirty="0">
                <a:latin typeface="Arial" panose="020B0604020202020204" pitchFamily="34" charset="0"/>
                <a:ea typeface="Calibri" panose="020F0502020204030204" pitchFamily="34" charset="0"/>
                <a:cs typeface="Times New Roman" panose="02020603050405020304" pitchFamily="18" charset="0"/>
              </a:rPr>
              <a:t>если выявлено хотя бы одно из следующих обстоятельств:</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000"/>
              </a:spcBef>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а) заказчиком нарушены установленные законодательством Российской Федерации и иными нормативными правовыми актами о контрактной системе в сфере закупок требования: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000"/>
              </a:spcBef>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к определению такого участника закупки лицом, с которым заключается контракт;</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000"/>
              </a:spcBef>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к направлению такому участнику закупки проекта контракта, заключению контракта, признанию участника закупки уклонившимся от заключения контракта;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000"/>
              </a:spcBef>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б) участником закупки в срок до признания его в соответствии с Федеральным </a:t>
            </a:r>
            <a:r>
              <a:rPr lang="ru-RU" sz="20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законом</a:t>
            </a:r>
            <a:r>
              <a:rPr lang="ru-RU" sz="2000" dirty="0">
                <a:latin typeface="Arial" panose="020B0604020202020204" pitchFamily="34" charset="0"/>
                <a:ea typeface="Calibri" panose="020F0502020204030204" pitchFamily="34" charset="0"/>
                <a:cs typeface="Times New Roman" panose="02020603050405020304" pitchFamily="18" charset="0"/>
              </a:rPr>
              <a:t> уклонившимся от заключения контракта осуществлены действия, свидетельствующие об отсутствии намерения уклониться от заключения контракта;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7000"/>
              </a:lnSpc>
              <a:spcBef>
                <a:spcPts val="1000"/>
              </a:spcBef>
              <a:spcAft>
                <a:spcPts val="0"/>
              </a:spcAft>
            </a:pPr>
            <a:r>
              <a:rPr lang="ru-RU" sz="2000" dirty="0">
                <a:latin typeface="Arial" panose="020B0604020202020204" pitchFamily="34" charset="0"/>
                <a:ea typeface="Calibri" panose="020F0502020204030204" pitchFamily="34" charset="0"/>
                <a:cs typeface="Times New Roman" panose="02020603050405020304" pitchFamily="18" charset="0"/>
              </a:rPr>
              <a:t>в) участником закупки не выполнены требования, предусмотренные Федеральным </a:t>
            </a:r>
            <a:r>
              <a:rPr lang="ru-RU" sz="20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законом</a:t>
            </a:r>
            <a:r>
              <a:rPr lang="ru-RU" sz="2000" dirty="0">
                <a:latin typeface="Arial" panose="020B0604020202020204" pitchFamily="34" charset="0"/>
                <a:ea typeface="Calibri" panose="020F0502020204030204" pitchFamily="34" charset="0"/>
                <a:cs typeface="Times New Roman" panose="02020603050405020304" pitchFamily="18" charset="0"/>
              </a:rPr>
              <a:t> для заключения контракта, вследствие обстоятельств непреодолимой </a:t>
            </a:r>
            <a:r>
              <a:rPr lang="ru-RU" sz="2000" dirty="0" smtClean="0">
                <a:latin typeface="Arial" panose="020B0604020202020204" pitchFamily="34" charset="0"/>
                <a:ea typeface="Calibri" panose="020F0502020204030204" pitchFamily="34" charset="0"/>
                <a:cs typeface="Times New Roman" panose="02020603050405020304" pitchFamily="18" charset="0"/>
              </a:rPr>
              <a:t>силы. К </a:t>
            </a:r>
            <a:r>
              <a:rPr lang="ru-RU" sz="2000" dirty="0">
                <a:latin typeface="Arial" panose="020B0604020202020204" pitchFamily="34" charset="0"/>
                <a:ea typeface="Calibri" panose="020F0502020204030204" pitchFamily="34" charset="0"/>
                <a:cs typeface="Times New Roman" panose="02020603050405020304" pitchFamily="18" charset="0"/>
              </a:rPr>
              <a:t>таким обстоятельствам не относится невыполнение требований, предусмотренных Федеральным </a:t>
            </a:r>
            <a:r>
              <a:rPr lang="ru-RU" sz="20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законом</a:t>
            </a:r>
            <a:r>
              <a:rPr lang="ru-RU" sz="2000" dirty="0">
                <a:latin typeface="Arial" panose="020B0604020202020204" pitchFamily="34" charset="0"/>
                <a:ea typeface="Calibri" panose="020F0502020204030204" pitchFamily="34" charset="0"/>
                <a:cs typeface="Times New Roman" panose="02020603050405020304" pitchFamily="18" charset="0"/>
              </a:rPr>
              <a:t> для заключения контракта, по причине введения санкций и (или) мер ограничительного характера в отношении заказчика.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63870" y="10266"/>
            <a:ext cx="11524177" cy="685059"/>
          </a:xfrm>
          <a:prstGeom prst="rect">
            <a:avLst/>
          </a:prstGeom>
        </p:spPr>
        <p:txBody>
          <a:bodyPr wrap="square">
            <a:spAutoFit/>
          </a:bodyPr>
          <a:lstStyle/>
          <a:p>
            <a:pPr algn="ctr">
              <a:lnSpc>
                <a:spcPct val="107000"/>
              </a:lnSpc>
              <a:spcAft>
                <a:spcPts val="0"/>
              </a:spcAft>
            </a:pPr>
            <a:r>
              <a:rPr lang="ru-RU" b="1" dirty="0">
                <a:latin typeface="Arial" panose="020B0604020202020204" pitchFamily="34" charset="0"/>
                <a:ea typeface="Calibri" panose="020F0502020204030204" pitchFamily="34" charset="0"/>
                <a:cs typeface="Times New Roman" panose="02020603050405020304" pitchFamily="18" charset="0"/>
              </a:rPr>
              <a:t>Пункт 14 Правил ведения реестра недобросовестных поставщиков (подрядчиков, исполнителей) ПП РФ от 30.06.2021 N 1078</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031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flipV="1">
            <a:off x="-1" y="923329"/>
            <a:ext cx="12192001" cy="0"/>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10"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6" name="Rectangle 2"/>
          <p:cNvSpPr>
            <a:spLocks noChangeArrowheads="1"/>
          </p:cNvSpPr>
          <p:nvPr/>
        </p:nvSpPr>
        <p:spPr bwMode="auto">
          <a:xfrm>
            <a:off x="395507" y="923329"/>
            <a:ext cx="11018826"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200" b="0" i="0" u="none" strike="noStrike" cap="none" normalizeH="0" baseline="0" dirty="0" smtClean="0">
                <a:ln>
                  <a:noFill/>
                </a:ln>
                <a:solidFill>
                  <a:srgbClr val="000000"/>
                </a:solidFill>
                <a:effectLst/>
                <a:cs typeface="Arial" panose="020B0604020202020204" pitchFamily="34" charset="0"/>
              </a:rPr>
              <a:t>Собрать документы и сведения, подтверждающие </a:t>
            </a:r>
            <a:r>
              <a:rPr kumimoji="0" lang="ru-RU" altLang="ru-RU" sz="2200" b="0" i="1" u="none" strike="noStrike" cap="none" normalizeH="0" baseline="0" dirty="0" smtClean="0">
                <a:ln>
                  <a:noFill/>
                </a:ln>
                <a:solidFill>
                  <a:srgbClr val="000000"/>
                </a:solidFill>
                <a:effectLst/>
                <a:cs typeface="Arial" panose="020B0604020202020204" pitchFamily="34" charset="0"/>
              </a:rPr>
              <a:t>неумышленный характер нарушения</a:t>
            </a:r>
            <a:r>
              <a:rPr kumimoji="0" lang="ru-RU" altLang="ru-RU" sz="2200" b="0" i="0" u="none" strike="noStrike" cap="none" normalizeH="0" baseline="0" dirty="0" smtClean="0">
                <a:ln>
                  <a:noFill/>
                </a:ln>
                <a:solidFill>
                  <a:srgbClr val="000000"/>
                </a:solidFill>
                <a:effectLst/>
                <a:cs typeface="Arial" panose="020B0604020202020204" pitchFamily="34" charset="0"/>
              </a:rPr>
              <a:t>. Например, </a:t>
            </a:r>
            <a:r>
              <a:rPr kumimoji="0" lang="ru-RU" altLang="ru-RU" sz="2200" b="0" i="0" u="none" strike="noStrike" cap="none" normalizeH="0" baseline="0" dirty="0" err="1" smtClean="0">
                <a:ln>
                  <a:noFill/>
                </a:ln>
                <a:solidFill>
                  <a:srgbClr val="000000"/>
                </a:solidFill>
                <a:effectLst/>
                <a:cs typeface="Arial" panose="020B0604020202020204" pitchFamily="34" charset="0"/>
              </a:rPr>
              <a:t>скрины</a:t>
            </a:r>
            <a:r>
              <a:rPr kumimoji="0" lang="ru-RU" altLang="ru-RU" sz="2200" b="0" i="0" u="none" strike="noStrike" cap="none" normalizeH="0" baseline="0" dirty="0" smtClean="0">
                <a:ln>
                  <a:noFill/>
                </a:ln>
                <a:solidFill>
                  <a:srgbClr val="000000"/>
                </a:solidFill>
                <a:effectLst/>
                <a:cs typeface="Arial" panose="020B0604020202020204" pitchFamily="34" charset="0"/>
              </a:rPr>
              <a:t> обращения в службу поддержки ЭТП или к </a:t>
            </a:r>
            <a:r>
              <a:rPr kumimoji="0" lang="ru-RU" altLang="ru-RU" sz="2200" b="0" i="0" u="none" strike="noStrike" cap="none" normalizeH="0" baseline="0" dirty="0" err="1" smtClean="0">
                <a:ln>
                  <a:noFill/>
                </a:ln>
                <a:solidFill>
                  <a:srgbClr val="000000"/>
                </a:solidFill>
                <a:effectLst/>
                <a:cs typeface="Arial" panose="020B0604020202020204" pitchFamily="34" charset="0"/>
              </a:rPr>
              <a:t>интернет-провайдеру</a:t>
            </a:r>
            <a:r>
              <a:rPr kumimoji="0" lang="ru-RU" altLang="ru-RU" sz="2200" b="0" i="0" u="none" strike="noStrike" cap="none" normalizeH="0" baseline="0" dirty="0" smtClean="0">
                <a:ln>
                  <a:noFill/>
                </a:ln>
                <a:solidFill>
                  <a:srgbClr val="000000"/>
                </a:solidFill>
                <a:effectLst/>
                <a:cs typeface="Arial" panose="020B0604020202020204" pitchFamily="34" charset="0"/>
              </a:rPr>
              <a:t> по поводу технических неполадок.</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200" b="0" i="0" u="none" strike="noStrike" cap="none" normalizeH="0" baseline="0" dirty="0" smtClean="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200" b="0" i="0" u="none" strike="noStrike" cap="none" normalizeH="0" baseline="0" dirty="0" smtClean="0">
                <a:ln>
                  <a:noFill/>
                </a:ln>
                <a:solidFill>
                  <a:srgbClr val="000000"/>
                </a:solidFill>
                <a:effectLst/>
                <a:cs typeface="Arial" panose="020B0604020202020204" pitchFamily="34" charset="0"/>
              </a:rPr>
              <a:t>Собрать доказательства того, что </a:t>
            </a:r>
            <a:r>
              <a:rPr kumimoji="0" lang="ru-RU" altLang="ru-RU" sz="2200" b="0" i="1" u="none" strike="noStrike" cap="none" normalizeH="0" baseline="0" dirty="0" smtClean="0">
                <a:ln>
                  <a:noFill/>
                </a:ln>
                <a:solidFill>
                  <a:srgbClr val="000000"/>
                </a:solidFill>
                <a:effectLst/>
                <a:cs typeface="Arial" panose="020B0604020202020204" pitchFamily="34" charset="0"/>
              </a:rPr>
              <a:t>было предпринято все возможное, чтобы подписать контракт</a:t>
            </a:r>
            <a:r>
              <a:rPr kumimoji="0" lang="ru-RU" altLang="ru-RU" sz="2200" b="0" i="0" u="none" strike="noStrike" cap="none" normalizeH="0" baseline="0" dirty="0" smtClean="0">
                <a:ln>
                  <a:noFill/>
                </a:ln>
                <a:solidFill>
                  <a:srgbClr val="000000"/>
                </a:solidFill>
                <a:effectLst/>
                <a:cs typeface="Arial" panose="020B0604020202020204" pitchFamily="34" charset="0"/>
              </a:rPr>
              <a:t> (например, обращение в банк за гарантией) или исполнить обязательства.</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200" b="0" i="0" u="none" strike="noStrike" cap="none" normalizeH="0" baseline="0" dirty="0" smtClean="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200" b="0" i="0" u="none" strike="noStrike" cap="none" normalizeH="0" baseline="0" dirty="0" smtClean="0">
                <a:ln>
                  <a:noFill/>
                </a:ln>
                <a:solidFill>
                  <a:srgbClr val="000000"/>
                </a:solidFill>
                <a:effectLst/>
                <a:cs typeface="Arial" panose="020B0604020202020204" pitchFamily="34" charset="0"/>
              </a:rPr>
              <a:t>Подготовить аргументы для убеждения комиссии ФАС в </a:t>
            </a:r>
            <a:r>
              <a:rPr kumimoji="0" lang="ru-RU" altLang="ru-RU" sz="2200" b="0" i="1" u="none" strike="noStrike" cap="none" normalizeH="0" baseline="0" dirty="0" smtClean="0">
                <a:ln>
                  <a:noFill/>
                </a:ln>
                <a:solidFill>
                  <a:srgbClr val="000000"/>
                </a:solidFill>
                <a:effectLst/>
                <a:cs typeface="Arial" panose="020B0604020202020204" pitchFamily="34" charset="0"/>
              </a:rPr>
              <a:t>желании исполнить контракт</a:t>
            </a:r>
            <a:r>
              <a:rPr kumimoji="0" lang="ru-RU" altLang="ru-RU" sz="2200" b="0" i="0" u="none" strike="noStrike" cap="none" normalizeH="0" baseline="0" dirty="0" smtClean="0">
                <a:ln>
                  <a:noFill/>
                </a:ln>
                <a:solidFill>
                  <a:srgbClr val="000000"/>
                </a:solidFill>
                <a:effectLst/>
                <a:cs typeface="Arial" panose="020B0604020202020204" pitchFamily="34" charset="0"/>
              </a:rPr>
              <a:t> и своей добросовестности.</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200" b="0" i="0" u="none" strike="noStrike" cap="none" normalizeH="0" baseline="0" dirty="0" smtClean="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200" b="0" i="1" u="none" strike="noStrike" cap="none" normalizeH="0" baseline="0" dirty="0" smtClean="0">
                <a:ln>
                  <a:noFill/>
                </a:ln>
                <a:solidFill>
                  <a:srgbClr val="000000"/>
                </a:solidFill>
                <a:effectLst/>
                <a:cs typeface="Arial" panose="020B0604020202020204" pitchFamily="34" charset="0"/>
              </a:rPr>
              <a:t>Оформить возражение на жалобу</a:t>
            </a:r>
            <a:r>
              <a:rPr kumimoji="0" lang="ru-RU" altLang="ru-RU" sz="2200" b="0" i="0" u="none" strike="noStrike" cap="none" normalizeH="0" baseline="0" dirty="0" smtClean="0">
                <a:ln>
                  <a:noFill/>
                </a:ln>
                <a:solidFill>
                  <a:srgbClr val="000000"/>
                </a:solidFill>
                <a:effectLst/>
                <a:cs typeface="Arial" panose="020B0604020202020204" pitchFamily="34" charset="0"/>
              </a:rPr>
              <a:t> и перечислить в нем все указанные выше обстоятельства.</a:t>
            </a:r>
          </a:p>
          <a:p>
            <a:pPr marL="0" marR="0" lvl="0" indent="0" algn="l" defTabSz="914400" rtl="0" eaLnBrk="0" fontAlgn="base" latinLnBrk="0" hangingPunct="0">
              <a:lnSpc>
                <a:spcPct val="100000"/>
              </a:lnSpc>
              <a:spcBef>
                <a:spcPct val="0"/>
              </a:spcBef>
              <a:spcAft>
                <a:spcPct val="0"/>
              </a:spcAft>
              <a:buClrTx/>
              <a:buSzTx/>
              <a:buFontTx/>
              <a:buChar char="•"/>
              <a:tabLst/>
            </a:pPr>
            <a:endParaRPr lang="ru-RU" altLang="ru-RU" sz="2200" dirty="0">
              <a:solidFill>
                <a:srgbClr val="000000"/>
              </a:solidFill>
              <a:cs typeface="Arial" panose="020B0604020202020204" pitchFamily="34" charset="0"/>
            </a:endParaRPr>
          </a:p>
          <a:p>
            <a:pPr>
              <a:buFontTx/>
              <a:buChar char="•"/>
            </a:pPr>
            <a:r>
              <a:rPr lang="ru-RU" sz="2200" i="1" dirty="0">
                <a:cs typeface="Arial" panose="020B0604020202020204" pitchFamily="34" charset="0"/>
              </a:rPr>
              <a:t>Принять участие</a:t>
            </a:r>
            <a:r>
              <a:rPr lang="ru-RU" sz="2200" dirty="0">
                <a:cs typeface="Arial" panose="020B0604020202020204" pitchFamily="34" charset="0"/>
              </a:rPr>
              <a:t> в заседании о рассмотрении вопроса о включении в РНП.</a:t>
            </a:r>
          </a:p>
          <a:p>
            <a:pPr marL="0" marR="0" lvl="0" indent="0" algn="l" defTabSz="914400" rtl="0" eaLnBrk="0" fontAlgn="base" latinLnBrk="0" hangingPunct="0">
              <a:lnSpc>
                <a:spcPct val="100000"/>
              </a:lnSpc>
              <a:spcBef>
                <a:spcPct val="0"/>
              </a:spcBef>
              <a:spcAft>
                <a:spcPct val="0"/>
              </a:spcAft>
              <a:buClrTx/>
              <a:buSzTx/>
              <a:tabLst/>
            </a:pPr>
            <a:r>
              <a:rPr kumimoji="0" lang="ru-RU" altLang="ru-RU" sz="1300" b="0" i="0" u="none" strike="noStrike" cap="none" normalizeH="0" baseline="0" dirty="0" smtClean="0">
                <a:ln>
                  <a:noFill/>
                </a:ln>
                <a:solidFill>
                  <a:srgbClr val="000000"/>
                </a:solidFill>
                <a:effectLst/>
                <a:latin typeface="Roboto"/>
              </a:rPr>
              <a:t/>
            </a:r>
            <a:br>
              <a:rPr kumimoji="0" lang="ru-RU" altLang="ru-RU" sz="1300" b="0" i="0" u="none" strike="noStrike" cap="none" normalizeH="0" baseline="0" dirty="0" smtClean="0">
                <a:ln>
                  <a:noFill/>
                </a:ln>
                <a:solidFill>
                  <a:srgbClr val="000000"/>
                </a:solidFill>
                <a:effectLst/>
                <a:latin typeface="Roboto"/>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Прямоугольник 6"/>
          <p:cNvSpPr/>
          <p:nvPr/>
        </p:nvSpPr>
        <p:spPr>
          <a:xfrm>
            <a:off x="1053737" y="206342"/>
            <a:ext cx="10232572" cy="954107"/>
          </a:xfrm>
          <a:prstGeom prst="rect">
            <a:avLst/>
          </a:prstGeom>
        </p:spPr>
        <p:txBody>
          <a:bodyPr wrap="square">
            <a:spAutoFit/>
          </a:bodyPr>
          <a:lstStyle/>
          <a:p>
            <a:r>
              <a:rPr lang="ru-RU" sz="2800" b="1" dirty="0" smtClean="0">
                <a:solidFill>
                  <a:srgbClr val="000000"/>
                </a:solidFill>
                <a:latin typeface="Times New Roman" panose="02020603050405020304" pitchFamily="18" charset="0"/>
                <a:cs typeface="Times New Roman" panose="02020603050405020304" pitchFamily="18" charset="0"/>
              </a:rPr>
              <a:t>Действие исполнителя : Доказать </a:t>
            </a:r>
            <a:r>
              <a:rPr lang="ru-RU" sz="2800" b="1" dirty="0">
                <a:solidFill>
                  <a:srgbClr val="000000"/>
                </a:solidFill>
                <a:latin typeface="Times New Roman" panose="02020603050405020304" pitchFamily="18" charset="0"/>
                <a:cs typeface="Times New Roman" panose="02020603050405020304" pitchFamily="18" charset="0"/>
              </a:rPr>
              <a:t>отсутствие </a:t>
            </a:r>
            <a:r>
              <a:rPr lang="ru-RU" sz="2800" b="1" dirty="0" smtClean="0">
                <a:solidFill>
                  <a:srgbClr val="000000"/>
                </a:solidFill>
                <a:latin typeface="Times New Roman" panose="02020603050405020304" pitchFamily="18" charset="0"/>
                <a:cs typeface="Times New Roman" panose="02020603050405020304" pitchFamily="18" charset="0"/>
              </a:rPr>
              <a:t>злого умысла</a:t>
            </a:r>
            <a:r>
              <a:rPr lang="ru-RU" sz="2800" b="1" dirty="0">
                <a:solidFill>
                  <a:srgbClr val="000000"/>
                </a:solidFill>
                <a:latin typeface="Times New Roman" panose="02020603050405020304" pitchFamily="18" charset="0"/>
                <a:cs typeface="Times New Roman" panose="02020603050405020304" pitchFamily="18" charset="0"/>
              </a:rPr>
              <a:t/>
            </a:r>
            <a:br>
              <a:rPr lang="ru-RU" sz="2800" b="1" dirty="0">
                <a:solidFill>
                  <a:srgbClr val="000000"/>
                </a:solidFill>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266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flipV="1">
            <a:off x="-1" y="923329"/>
            <a:ext cx="12192001" cy="0"/>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969623" y="6069109"/>
            <a:ext cx="9126583"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r>
              <a:rPr lang="ru-RU" sz="1600" i="1" dirty="0">
                <a:solidFill>
                  <a:srgbClr val="FF0000"/>
                </a:solidFill>
              </a:rPr>
              <a:t>Определение Верховного суда РФ </a:t>
            </a:r>
            <a:r>
              <a:rPr lang="ru-RU" sz="1600" i="1" dirty="0" smtClean="0">
                <a:solidFill>
                  <a:srgbClr val="FF0000"/>
                </a:solidFill>
              </a:rPr>
              <a:t>от 16 </a:t>
            </a:r>
            <a:r>
              <a:rPr lang="ru-RU" sz="1600" i="1" dirty="0">
                <a:solidFill>
                  <a:srgbClr val="FF0000"/>
                </a:solidFill>
              </a:rPr>
              <a:t>октября 2023 </a:t>
            </a:r>
            <a:r>
              <a:rPr lang="ru-RU" sz="1600" i="1" dirty="0" smtClean="0">
                <a:solidFill>
                  <a:srgbClr val="FF0000"/>
                </a:solidFill>
              </a:rPr>
              <a:t>г № </a:t>
            </a:r>
            <a:r>
              <a:rPr lang="ru-RU" sz="1600" i="1" dirty="0">
                <a:solidFill>
                  <a:srgbClr val="FF0000"/>
                </a:solidFill>
              </a:rPr>
              <a:t>305-ЭС23-10096 </a:t>
            </a:r>
            <a:r>
              <a:rPr lang="ru-RU" sz="1600" i="1" dirty="0" smtClean="0">
                <a:solidFill>
                  <a:srgbClr val="FF0000"/>
                </a:solidFill>
              </a:rPr>
              <a:t> дело </a:t>
            </a:r>
            <a:r>
              <a:rPr lang="ru-RU" sz="1600" i="1" dirty="0">
                <a:solidFill>
                  <a:srgbClr val="FF0000"/>
                </a:solidFill>
              </a:rPr>
              <a:t>№ А40-47485/2022 </a:t>
            </a:r>
            <a:endParaRPr sz="16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10"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6" name="Rectangle 2"/>
          <p:cNvSpPr>
            <a:spLocks noChangeArrowheads="1"/>
          </p:cNvSpPr>
          <p:nvPr/>
        </p:nvSpPr>
        <p:spPr bwMode="auto">
          <a:xfrm>
            <a:off x="411176" y="1306705"/>
            <a:ext cx="1101882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sz="2000" dirty="0"/>
              <a:t>отсутствие у общества умысла на уклонение от заключения контракта; </a:t>
            </a:r>
            <a:endParaRPr lang="ru-RU" sz="2000" dirty="0" smtClean="0"/>
          </a:p>
          <a:p>
            <a:endParaRPr lang="ru-RU" sz="2000" dirty="0"/>
          </a:p>
          <a:p>
            <a:r>
              <a:rPr lang="ru-RU" sz="2000" dirty="0" smtClean="0"/>
              <a:t>совершение </a:t>
            </a:r>
            <a:r>
              <a:rPr lang="ru-RU" sz="2000" dirty="0"/>
              <a:t>необходимых приготовлений к исполнению </a:t>
            </a:r>
            <a:r>
              <a:rPr lang="ru-RU" sz="2000" dirty="0" smtClean="0"/>
              <a:t>контракта (закупка материалов, выезд на объект, подготовка документов, о чем победитель сообщил заказчику </a:t>
            </a:r>
            <a:r>
              <a:rPr lang="ru-RU" sz="2000" dirty="0"/>
              <a:t>до того, как </a:t>
            </a:r>
            <a:r>
              <a:rPr lang="ru-RU" sz="2000" dirty="0" smtClean="0"/>
              <a:t>его </a:t>
            </a:r>
            <a:r>
              <a:rPr lang="ru-RU" sz="2000" dirty="0"/>
              <a:t>признали «уклонистом</a:t>
            </a:r>
            <a:r>
              <a:rPr lang="ru-RU" sz="2000" dirty="0" smtClean="0"/>
              <a:t>»);</a:t>
            </a:r>
            <a:r>
              <a:rPr lang="ru-RU" sz="2000" dirty="0"/>
              <a:t> </a:t>
            </a:r>
            <a:endParaRPr lang="ru-RU" sz="2000" dirty="0" smtClean="0"/>
          </a:p>
          <a:p>
            <a:endParaRPr lang="ru-RU" sz="2000" dirty="0"/>
          </a:p>
          <a:p>
            <a:r>
              <a:rPr lang="ru-RU" sz="2000" dirty="0"/>
              <a:t>работа предприятия — социально ориентированная; </a:t>
            </a:r>
            <a:endParaRPr lang="ru-RU" sz="2000" dirty="0" smtClean="0"/>
          </a:p>
          <a:p>
            <a:endParaRPr lang="ru-RU" sz="2000" dirty="0" smtClean="0"/>
          </a:p>
          <a:p>
            <a:r>
              <a:rPr lang="ru-RU" sz="2000" dirty="0"/>
              <a:t>продолжительный период надлежащего исполнения государственных и муниципальных контрактов, в том числе заключенных с </a:t>
            </a:r>
            <a:r>
              <a:rPr lang="ru-RU" sz="2000" dirty="0" smtClean="0"/>
              <a:t>заказчиком</a:t>
            </a:r>
          </a:p>
          <a:p>
            <a:endParaRPr lang="ru-RU" sz="2000" dirty="0"/>
          </a:p>
          <a:p>
            <a:r>
              <a:rPr lang="ru-RU" sz="2000" dirty="0" smtClean="0"/>
              <a:t>незначительный </a:t>
            </a:r>
            <a:r>
              <a:rPr lang="ru-RU" sz="2000" dirty="0"/>
              <a:t>объем поставок по подлежащему заключению контракту при всем объеме исполненных контрактов и несопоставимость цены </a:t>
            </a:r>
            <a:r>
              <a:rPr lang="ru-RU" sz="2000" dirty="0" smtClean="0"/>
              <a:t>контракта </a:t>
            </a:r>
            <a:r>
              <a:rPr lang="ru-RU" sz="2000" dirty="0"/>
              <a:t>наказанию с учетом правовых последствий для заказчика, вызванных </a:t>
            </a:r>
            <a:r>
              <a:rPr lang="ru-RU" sz="2000" dirty="0" err="1"/>
              <a:t>незаключением</a:t>
            </a:r>
            <a:r>
              <a:rPr lang="ru-RU" sz="2000" dirty="0"/>
              <a:t> проекта контракта. </a:t>
            </a:r>
            <a:endParaRPr kumimoji="0" lang="ru-RU" altLang="ru-RU" sz="2000" b="0" i="0" u="none" strike="noStrike" cap="none" normalizeH="0" baseline="0" dirty="0" smtClean="0">
              <a:ln>
                <a:noFill/>
              </a:ln>
              <a:solidFill>
                <a:schemeClr val="tx1"/>
              </a:solidFill>
              <a:effectLst/>
            </a:endParaRPr>
          </a:p>
        </p:txBody>
      </p:sp>
      <p:sp>
        <p:nvSpPr>
          <p:cNvPr id="7" name="Прямоугольник 6"/>
          <p:cNvSpPr/>
          <p:nvPr/>
        </p:nvSpPr>
        <p:spPr>
          <a:xfrm>
            <a:off x="1053737" y="206342"/>
            <a:ext cx="10232572" cy="954107"/>
          </a:xfrm>
          <a:prstGeom prst="rect">
            <a:avLst/>
          </a:prstGeom>
        </p:spPr>
        <p:txBody>
          <a:bodyPr wrap="square">
            <a:spAutoFit/>
          </a:bodyPr>
          <a:lstStyle/>
          <a:p>
            <a:r>
              <a:rPr lang="ru-RU" sz="2800" b="1" dirty="0" smtClean="0">
                <a:solidFill>
                  <a:srgbClr val="000000"/>
                </a:solidFill>
                <a:latin typeface="Times New Roman" panose="02020603050405020304" pitchFamily="18" charset="0"/>
                <a:cs typeface="Times New Roman" panose="02020603050405020304" pitchFamily="18" charset="0"/>
              </a:rPr>
              <a:t>Действие исполнителя : Доказать </a:t>
            </a:r>
            <a:r>
              <a:rPr lang="ru-RU" sz="2800" b="1" dirty="0">
                <a:solidFill>
                  <a:srgbClr val="000000"/>
                </a:solidFill>
                <a:latin typeface="Times New Roman" panose="02020603050405020304" pitchFamily="18" charset="0"/>
                <a:cs typeface="Times New Roman" panose="02020603050405020304" pitchFamily="18" charset="0"/>
              </a:rPr>
              <a:t>отсутствие </a:t>
            </a:r>
            <a:r>
              <a:rPr lang="ru-RU" sz="2800" b="1" dirty="0" smtClean="0">
                <a:solidFill>
                  <a:srgbClr val="000000"/>
                </a:solidFill>
                <a:latin typeface="Times New Roman" panose="02020603050405020304" pitchFamily="18" charset="0"/>
                <a:cs typeface="Times New Roman" panose="02020603050405020304" pitchFamily="18" charset="0"/>
              </a:rPr>
              <a:t>злого умысла</a:t>
            </a:r>
            <a:r>
              <a:rPr lang="ru-RU" sz="2800" b="1" dirty="0">
                <a:solidFill>
                  <a:srgbClr val="000000"/>
                </a:solidFill>
                <a:latin typeface="Times New Roman" panose="02020603050405020304" pitchFamily="18" charset="0"/>
                <a:cs typeface="Times New Roman" panose="02020603050405020304" pitchFamily="18" charset="0"/>
              </a:rPr>
              <a:t/>
            </a:r>
            <a:br>
              <a:rPr lang="ru-RU" sz="2800" b="1" dirty="0">
                <a:solidFill>
                  <a:srgbClr val="000000"/>
                </a:solidFill>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350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097280" y="1357422"/>
            <a:ext cx="9875520" cy="1384995"/>
          </a:xfrm>
          <a:prstGeom prst="rect">
            <a:avLst/>
          </a:prstGeom>
        </p:spPr>
        <p:txBody>
          <a:bodyPr wrap="square">
            <a:spAutoFit/>
          </a:bodyPr>
          <a:lstStyle/>
          <a:p>
            <a:r>
              <a:rPr lang="ru-RU" sz="2800" b="1" dirty="0" smtClean="0">
                <a:solidFill>
                  <a:srgbClr val="FF0000"/>
                </a:solidFill>
              </a:rPr>
              <a:t>Техническая </a:t>
            </a:r>
            <a:r>
              <a:rPr lang="ru-RU" sz="2800" b="1" dirty="0">
                <a:solidFill>
                  <a:srgbClr val="FF0000"/>
                </a:solidFill>
              </a:rPr>
              <a:t>неисправность персонального компьютера и цифровой подписи не может являться уважительной причиной не подписания </a:t>
            </a:r>
            <a:r>
              <a:rPr lang="ru-RU" sz="2800" b="1" dirty="0" smtClean="0">
                <a:solidFill>
                  <a:srgbClr val="FF0000"/>
                </a:solidFill>
              </a:rPr>
              <a:t>проекта </a:t>
            </a:r>
            <a:r>
              <a:rPr lang="ru-RU" sz="2800" b="1" dirty="0">
                <a:solidFill>
                  <a:srgbClr val="FF0000"/>
                </a:solidFill>
              </a:rPr>
              <a:t>контракта</a:t>
            </a:r>
          </a:p>
        </p:txBody>
      </p:sp>
      <p:sp>
        <p:nvSpPr>
          <p:cNvPr id="3" name="Прямоугольник 2"/>
          <p:cNvSpPr/>
          <p:nvPr/>
        </p:nvSpPr>
        <p:spPr>
          <a:xfrm>
            <a:off x="2098766" y="3460710"/>
            <a:ext cx="9331235" cy="2031325"/>
          </a:xfrm>
          <a:prstGeom prst="rect">
            <a:avLst/>
          </a:prstGeom>
        </p:spPr>
        <p:txBody>
          <a:bodyPr wrap="square">
            <a:spAutoFit/>
          </a:bodyPr>
          <a:lstStyle/>
          <a:p>
            <a:pPr algn="just"/>
            <a:r>
              <a:rPr lang="ru-RU" i="1" dirty="0" smtClean="0">
                <a:latin typeface="Calibri" panose="020F0502020204030204" pitchFamily="34" charset="0"/>
              </a:rPr>
              <a:t>Определение </a:t>
            </a:r>
            <a:r>
              <a:rPr lang="ru-RU" i="1" dirty="0">
                <a:latin typeface="Calibri" panose="020F0502020204030204" pitchFamily="34" charset="0"/>
              </a:rPr>
              <a:t>Верховного Суда Российской Федерации от 25 мая 2021 года N </a:t>
            </a:r>
            <a:r>
              <a:rPr lang="ru-RU" i="1" dirty="0" smtClean="0">
                <a:latin typeface="Calibri" panose="020F0502020204030204" pitchFamily="34" charset="0"/>
              </a:rPr>
              <a:t>305-ЭС21-8057</a:t>
            </a:r>
          </a:p>
          <a:p>
            <a:pPr algn="just"/>
            <a:endParaRPr lang="ru-RU" i="1" dirty="0" smtClean="0">
              <a:latin typeface="Calibri" panose="020F0502020204030204" pitchFamily="34" charset="0"/>
            </a:endParaRPr>
          </a:p>
          <a:p>
            <a:pPr algn="just"/>
            <a:r>
              <a:rPr lang="ru-RU" i="1" dirty="0">
                <a:latin typeface="Calibri" panose="020F0502020204030204" pitchFamily="34" charset="0"/>
              </a:rPr>
              <a:t>Постановление Арбитражного суда Московского округа от 06.06.2024 N Ф05-11278/2024 по делу N </a:t>
            </a:r>
            <a:r>
              <a:rPr lang="ru-RU" i="1" dirty="0" smtClean="0">
                <a:latin typeface="Calibri" panose="020F0502020204030204" pitchFamily="34" charset="0"/>
              </a:rPr>
              <a:t>А40-205610/2023</a:t>
            </a:r>
          </a:p>
          <a:p>
            <a:pPr algn="just"/>
            <a:endParaRPr lang="ru-RU" i="1" dirty="0" smtClean="0">
              <a:latin typeface="Calibri" panose="020F0502020204030204" pitchFamily="34" charset="0"/>
            </a:endParaRPr>
          </a:p>
          <a:p>
            <a:pPr algn="just"/>
            <a:r>
              <a:rPr lang="ru-RU" i="1" dirty="0">
                <a:latin typeface="Calibri" panose="020F0502020204030204" pitchFamily="34" charset="0"/>
              </a:rPr>
              <a:t>Постановление Арбитражного суда Дальневосточного округа от 15.06.2023 N Ф03-1967/2023 по делу N А51-12035/2022</a:t>
            </a:r>
          </a:p>
        </p:txBody>
      </p:sp>
      <p:sp>
        <p:nvSpPr>
          <p:cNvPr id="4" name="Прямоугольник 3"/>
          <p:cNvSpPr/>
          <p:nvPr/>
        </p:nvSpPr>
        <p:spPr>
          <a:xfrm>
            <a:off x="1983706" y="153425"/>
            <a:ext cx="8102667" cy="461665"/>
          </a:xfrm>
          <a:prstGeom prst="rect">
            <a:avLst/>
          </a:prstGeom>
        </p:spPr>
        <p:txBody>
          <a:bodyPr wrap="none">
            <a:spAutoFit/>
          </a:bodyPr>
          <a:lstStyle/>
          <a:p>
            <a:r>
              <a:rPr lang="ru-RU" sz="2400" b="1" dirty="0" smtClean="0"/>
              <a:t>Поломка персонального </a:t>
            </a:r>
            <a:r>
              <a:rPr lang="ru-RU" sz="2400" b="1" dirty="0"/>
              <a:t>компьютера и цифровой подписи</a:t>
            </a:r>
            <a:endParaRPr lang="ru-RU" sz="2400" dirty="0"/>
          </a:p>
        </p:txBody>
      </p:sp>
    </p:spTree>
    <p:extLst>
      <p:ext uri="{BB962C8B-B14F-4D97-AF65-F5344CB8AC3E}">
        <p14:creationId xmlns:p14="http://schemas.microsoft.com/office/powerpoint/2010/main" val="3787125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63421"/>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923109" y="5747872"/>
            <a:ext cx="10633165"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r>
              <a:rPr lang="ru-RU" b="1" i="1" dirty="0" smtClean="0"/>
              <a:t>Сведения </a:t>
            </a:r>
            <a:r>
              <a:rPr lang="ru-RU" b="1" i="1" dirty="0"/>
              <a:t>об обществе </a:t>
            </a:r>
            <a:r>
              <a:rPr lang="ru-RU" b="1" i="1" dirty="0" smtClean="0"/>
              <a:t>включены в Реестр недобросовестных поставщиков</a:t>
            </a:r>
            <a:endParaRPr lang="ru-RU" b="1" i="1" dirty="0"/>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16238" y="1097169"/>
            <a:ext cx="11016343" cy="3908762"/>
          </a:xfrm>
          <a:prstGeom prst="rect">
            <a:avLst/>
          </a:prstGeom>
        </p:spPr>
        <p:txBody>
          <a:bodyPr wrap="square">
            <a:spAutoFit/>
          </a:bodyPr>
          <a:lstStyle/>
          <a:p>
            <a:pPr algn="just"/>
            <a:r>
              <a:rPr lang="ru-RU" sz="2200" dirty="0" smtClean="0">
                <a:latin typeface="Arial" panose="020B0604020202020204" pitchFamily="34" charset="0"/>
                <a:cs typeface="Arial" panose="020B0604020202020204" pitchFamily="34" charset="0"/>
              </a:rPr>
              <a:t>- сертификат </a:t>
            </a:r>
            <a:r>
              <a:rPr lang="ru-RU" sz="2200" dirty="0">
                <a:latin typeface="Arial" panose="020B0604020202020204" pitchFamily="34" charset="0"/>
                <a:cs typeface="Arial" panose="020B0604020202020204" pitchFamily="34" charset="0"/>
              </a:rPr>
              <a:t>электронной подписи с серийным номером </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имеет статус «Действующий», </a:t>
            </a:r>
            <a:endParaRPr lang="ru-RU" sz="2200" dirty="0" smtClean="0">
              <a:latin typeface="Arial" panose="020B0604020202020204" pitchFamily="34" charset="0"/>
              <a:cs typeface="Arial" panose="020B0604020202020204" pitchFamily="34" charset="0"/>
            </a:endParaRPr>
          </a:p>
          <a:p>
            <a:pPr algn="just"/>
            <a:endParaRPr lang="ru-RU" sz="10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 факты </a:t>
            </a:r>
            <a:r>
              <a:rPr lang="ru-RU" sz="2200" dirty="0">
                <a:latin typeface="Arial" panose="020B0604020202020204" pitchFamily="34" charset="0"/>
                <a:cs typeface="Arial" panose="020B0604020202020204" pitchFamily="34" charset="0"/>
              </a:rPr>
              <a:t>приостановки действия сертификата отсутствуют</a:t>
            </a:r>
            <a:r>
              <a:rPr lang="ru-RU" sz="2200" dirty="0" smtClean="0">
                <a:latin typeface="Arial" panose="020B0604020202020204" pitchFamily="34" charset="0"/>
                <a:cs typeface="Arial" panose="020B0604020202020204" pitchFamily="34" charset="0"/>
              </a:rPr>
              <a:t>,</a:t>
            </a:r>
          </a:p>
          <a:p>
            <a:pPr algn="just"/>
            <a:endParaRPr lang="ru-RU" sz="10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 факт </a:t>
            </a:r>
            <a:r>
              <a:rPr lang="ru-RU" sz="2200" dirty="0">
                <a:latin typeface="Arial" panose="020B0604020202020204" pitchFamily="34" charset="0"/>
                <a:cs typeface="Arial" panose="020B0604020202020204" pitchFamily="34" charset="0"/>
              </a:rPr>
              <a:t>поломки данного носителя в период с </a:t>
            </a:r>
            <a:r>
              <a:rPr lang="ru-RU" sz="2200" dirty="0" smtClean="0">
                <a:latin typeface="Arial" panose="020B0604020202020204" pitchFamily="34" charset="0"/>
                <a:cs typeface="Arial" panose="020B0604020202020204" pitchFamily="34" charset="0"/>
              </a:rPr>
              <a:t>… по … </a:t>
            </a:r>
            <a:r>
              <a:rPr lang="ru-RU" sz="2200" dirty="0">
                <a:latin typeface="Arial" panose="020B0604020202020204" pitchFamily="34" charset="0"/>
                <a:cs typeface="Arial" panose="020B0604020202020204" pitchFamily="34" charset="0"/>
              </a:rPr>
              <a:t>не зафиксирован, </a:t>
            </a:r>
            <a:endParaRPr lang="ru-RU" sz="2200" dirty="0" smtClean="0">
              <a:latin typeface="Arial" panose="020B0604020202020204" pitchFamily="34" charset="0"/>
              <a:cs typeface="Arial" panose="020B0604020202020204" pitchFamily="34" charset="0"/>
            </a:endParaRPr>
          </a:p>
          <a:p>
            <a:pPr algn="just"/>
            <a:endParaRPr lang="ru-RU" sz="10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 счет </a:t>
            </a:r>
            <a:r>
              <a:rPr lang="ru-RU" sz="2200" dirty="0">
                <a:latin typeface="Arial" panose="020B0604020202020204" pitchFamily="34" charset="0"/>
                <a:cs typeface="Arial" panose="020B0604020202020204" pitchFamily="34" charset="0"/>
              </a:rPr>
              <a:t>на новый носитель не </a:t>
            </a:r>
            <a:r>
              <a:rPr lang="ru-RU" sz="2200" dirty="0" smtClean="0">
                <a:latin typeface="Arial" panose="020B0604020202020204" pitchFamily="34" charset="0"/>
                <a:cs typeface="Arial" panose="020B0604020202020204" pitchFamily="34" charset="0"/>
              </a:rPr>
              <a:t>выставлялся</a:t>
            </a:r>
          </a:p>
          <a:p>
            <a:pPr algn="just"/>
            <a:endParaRPr lang="ru-RU" sz="10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 Общество имеет несколько сертификатов ЭЦП</a:t>
            </a:r>
          </a:p>
          <a:p>
            <a:pPr algn="just"/>
            <a:endParaRPr lang="ru-RU" sz="10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 представленное </a:t>
            </a:r>
            <a:r>
              <a:rPr lang="ru-RU" sz="2200" dirty="0">
                <a:latin typeface="Arial" panose="020B0604020202020204" pitchFamily="34" charset="0"/>
                <a:cs typeface="Arial" panose="020B0604020202020204" pitchFamily="34" charset="0"/>
              </a:rPr>
              <a:t>Обществом письмо не могло быть выдано </a:t>
            </a:r>
            <a:r>
              <a:rPr lang="ru-RU" sz="2200" dirty="0" smtClean="0">
                <a:latin typeface="Arial" panose="020B0604020202020204" pitchFamily="34" charset="0"/>
                <a:cs typeface="Arial" panose="020B0604020202020204" pitchFamily="34" charset="0"/>
              </a:rPr>
              <a:t>в </a:t>
            </a:r>
            <a:r>
              <a:rPr lang="ru-RU" sz="2200" dirty="0">
                <a:latin typeface="Arial" panose="020B0604020202020204" pitchFamily="34" charset="0"/>
                <a:cs typeface="Arial" panose="020B0604020202020204" pitchFamily="34" charset="0"/>
              </a:rPr>
              <a:t>связи с тем, что организация имеет другой вид официального бланка, в штате организации не числится сотрудник </a:t>
            </a:r>
            <a:r>
              <a:rPr lang="ru-RU" sz="2200" dirty="0" smtClean="0">
                <a:latin typeface="Arial" panose="020B0604020202020204" pitchFamily="34" charset="0"/>
                <a:cs typeface="Arial" panose="020B0604020202020204" pitchFamily="34" charset="0"/>
              </a:rPr>
              <a:t>….., письмо за указанным номером адресовано иному лицу.</a:t>
            </a:r>
            <a:endParaRPr lang="ru-RU" sz="2200" dirty="0">
              <a:effectLst/>
              <a:latin typeface="Arial" panose="020B0604020202020204" pitchFamily="34" charset="0"/>
              <a:cs typeface="Arial" panose="020B0604020202020204" pitchFamily="34" charset="0"/>
            </a:endParaRPr>
          </a:p>
        </p:txBody>
      </p:sp>
      <p:sp>
        <p:nvSpPr>
          <p:cNvPr id="3" name="Стрелка вниз 2"/>
          <p:cNvSpPr/>
          <p:nvPr/>
        </p:nvSpPr>
        <p:spPr>
          <a:xfrm>
            <a:off x="5568619" y="5077097"/>
            <a:ext cx="1224067" cy="505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3857267" y="209490"/>
            <a:ext cx="5023042" cy="461665"/>
          </a:xfrm>
          <a:prstGeom prst="rect">
            <a:avLst/>
          </a:prstGeom>
        </p:spPr>
        <p:txBody>
          <a:bodyPr wrap="none">
            <a:spAutoFit/>
          </a:bodyPr>
          <a:lstStyle/>
          <a:p>
            <a:r>
              <a:rPr lang="ru-RU" sz="2400" b="1" dirty="0" smtClean="0">
                <a:latin typeface="Arial" panose="020B0604020202020204" pitchFamily="34" charset="0"/>
                <a:cs typeface="Arial" panose="020B0604020202020204" pitchFamily="34" charset="0"/>
              </a:rPr>
              <a:t>Поломка электронной </a:t>
            </a:r>
            <a:r>
              <a:rPr lang="ru-RU" sz="2400" b="1" dirty="0">
                <a:latin typeface="Arial" panose="020B0604020202020204" pitchFamily="34" charset="0"/>
                <a:cs typeface="Arial" panose="020B0604020202020204" pitchFamily="34" charset="0"/>
              </a:rPr>
              <a:t>подписи </a:t>
            </a:r>
            <a:endParaRPr lang="ru-RU" sz="2400" b="1" dirty="0"/>
          </a:p>
        </p:txBody>
      </p:sp>
      <p:sp>
        <p:nvSpPr>
          <p:cNvPr id="5" name="Прямоугольник 4"/>
          <p:cNvSpPr/>
          <p:nvPr/>
        </p:nvSpPr>
        <p:spPr>
          <a:xfrm>
            <a:off x="8920978" y="6360148"/>
            <a:ext cx="2811603" cy="369332"/>
          </a:xfrm>
          <a:prstGeom prst="rect">
            <a:avLst/>
          </a:prstGeom>
        </p:spPr>
        <p:txBody>
          <a:bodyPr wrap="none">
            <a:spAutoFit/>
          </a:bodyPr>
          <a:lstStyle/>
          <a:p>
            <a:pPr algn="r"/>
            <a:r>
              <a:rPr lang="ru-RU" i="1" dirty="0">
                <a:latin typeface="Times New Roman" panose="02020603050405020304" pitchFamily="18" charset="0"/>
              </a:rPr>
              <a:t>Дело № 021/07/5-337/2019</a:t>
            </a:r>
            <a:endParaRPr lang="ru-RU" i="1" dirty="0">
              <a:effectLst/>
              <a:latin typeface="Times New Roman" panose="02020603050405020304" pitchFamily="18" charset="0"/>
            </a:endParaRPr>
          </a:p>
        </p:txBody>
      </p:sp>
    </p:spTree>
    <p:extLst>
      <p:ext uri="{BB962C8B-B14F-4D97-AF65-F5344CB8AC3E}">
        <p14:creationId xmlns:p14="http://schemas.microsoft.com/office/powerpoint/2010/main" val="459050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31215" y="673557"/>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209319" y="689259"/>
            <a:ext cx="11710931" cy="5940088"/>
          </a:xfrm>
          <a:prstGeom prst="rect">
            <a:avLst/>
          </a:prstGeom>
        </p:spPr>
        <p:txBody>
          <a:bodyPr wrap="square">
            <a:spAutoFit/>
          </a:bodyPr>
          <a:lstStyle/>
          <a:p>
            <a:pPr algn="just"/>
            <a:r>
              <a:rPr lang="ru-RU" dirty="0">
                <a:latin typeface="Calibri" panose="020F0502020204030204" pitchFamily="34" charset="0"/>
              </a:rPr>
              <a:t> </a:t>
            </a:r>
            <a:r>
              <a:rPr lang="ru-RU" dirty="0" smtClean="0">
                <a:latin typeface="Calibri" panose="020F0502020204030204" pitchFamily="34" charset="0"/>
              </a:rPr>
              <a:t>	</a:t>
            </a:r>
            <a:r>
              <a:rPr lang="ru-RU" sz="2000" dirty="0" smtClean="0">
                <a:latin typeface="Calibri" panose="020F0502020204030204" pitchFamily="34" charset="0"/>
              </a:rPr>
              <a:t>Орган </a:t>
            </a:r>
            <a:r>
              <a:rPr lang="ru-RU" sz="2000" dirty="0">
                <a:latin typeface="Calibri" panose="020F0502020204030204" pitchFamily="34" charset="0"/>
              </a:rPr>
              <a:t>контроля принимает решение об отказе во включении информации о поставщике (подрядчике, исполнителе) в реестр в следующих случаях:</a:t>
            </a:r>
          </a:p>
          <a:p>
            <a:pPr algn="just"/>
            <a:r>
              <a:rPr lang="ru-RU" sz="2000" dirty="0" smtClean="0">
                <a:latin typeface="Calibri" panose="020F0502020204030204" pitchFamily="34" charset="0"/>
              </a:rPr>
              <a:t>	а</a:t>
            </a:r>
            <a:r>
              <a:rPr lang="ru-RU" sz="2000" dirty="0">
                <a:latin typeface="Calibri" panose="020F0502020204030204" pitchFamily="34" charset="0"/>
              </a:rPr>
              <a:t>) если при рассмотрении обращения, направленного в связи с расторжением контракта в случае одностороннего отказа заказчика от исполнения контракта в связи с существенным нарушением </a:t>
            </a:r>
            <a:r>
              <a:rPr lang="ru-RU" sz="2000" dirty="0" smtClean="0">
                <a:latin typeface="Calibri" panose="020F0502020204030204" pitchFamily="34" charset="0"/>
              </a:rPr>
              <a:t>поставщиком условий </a:t>
            </a:r>
            <a:r>
              <a:rPr lang="ru-RU" sz="2000" dirty="0">
                <a:latin typeface="Calibri" panose="020F0502020204030204" pitchFamily="34" charset="0"/>
              </a:rPr>
              <a:t>контракта, и при проведении проверок</a:t>
            </a:r>
            <a:r>
              <a:rPr lang="ru-RU" sz="2000" dirty="0" smtClean="0">
                <a:latin typeface="Calibri" panose="020F0502020204030204" pitchFamily="34" charset="0"/>
              </a:rPr>
              <a:t>, выявлены </a:t>
            </a:r>
          </a:p>
          <a:p>
            <a:pPr algn="just"/>
            <a:r>
              <a:rPr lang="ru-RU" sz="2000" dirty="0" smtClean="0">
                <a:latin typeface="Calibri" panose="020F0502020204030204" pitchFamily="34" charset="0"/>
              </a:rPr>
              <a:t>	- нарушения заказчиком требований </a:t>
            </a:r>
            <a:r>
              <a:rPr lang="ru-RU" sz="2000" dirty="0">
                <a:latin typeface="Calibri" panose="020F0502020204030204" pitchFamily="34" charset="0"/>
              </a:rPr>
              <a:t>к порядку принятия заказчиком решения об одностороннем отказе от исполнения контракта, направления его поставщику (подрядчику, исполнителю) и размещения в единой информационной системе;</a:t>
            </a:r>
          </a:p>
          <a:p>
            <a:pPr algn="just"/>
            <a:r>
              <a:rPr lang="ru-RU" sz="2000" dirty="0" smtClean="0">
                <a:latin typeface="Calibri" panose="020F0502020204030204" pitchFamily="34" charset="0"/>
              </a:rPr>
              <a:t>	- заказчиком </a:t>
            </a:r>
            <a:r>
              <a:rPr lang="ru-RU" sz="2000" dirty="0">
                <a:latin typeface="Calibri" panose="020F0502020204030204" pitchFamily="34" charset="0"/>
              </a:rPr>
              <a:t>не подтверждены факты существенного нарушения поставщиком (подрядчиком, исполнителем) условий контракта;</a:t>
            </a:r>
          </a:p>
          <a:p>
            <a:pPr algn="just"/>
            <a:r>
              <a:rPr lang="ru-RU" sz="2000" dirty="0" smtClean="0">
                <a:latin typeface="Calibri" panose="020F0502020204030204" pitchFamily="34" charset="0"/>
              </a:rPr>
              <a:t>	- поставщиком </a:t>
            </a:r>
            <a:r>
              <a:rPr lang="ru-RU" sz="2000" dirty="0">
                <a:latin typeface="Calibri" panose="020F0502020204030204" pitchFamily="34" charset="0"/>
              </a:rPr>
              <a:t>(подрядчиком, исполнителем) представлены информация и документы, подтверждающие:</a:t>
            </a:r>
          </a:p>
          <a:p>
            <a:pPr algn="just"/>
            <a:r>
              <a:rPr lang="ru-RU" sz="2000" dirty="0" smtClean="0">
                <a:latin typeface="Calibri" panose="020F0502020204030204" pitchFamily="34" charset="0"/>
              </a:rPr>
              <a:t>                             принятие </a:t>
            </a:r>
            <a:r>
              <a:rPr lang="ru-RU" sz="2000" dirty="0">
                <a:latin typeface="Calibri" panose="020F0502020204030204" pitchFamily="34" charset="0"/>
              </a:rPr>
              <a:t>им мер для надлежащего исполнения условий контракта;</a:t>
            </a:r>
          </a:p>
          <a:p>
            <a:pPr algn="just"/>
            <a:r>
              <a:rPr lang="ru-RU" sz="2000" dirty="0" smtClean="0">
                <a:latin typeface="Calibri" panose="020F0502020204030204" pitchFamily="34" charset="0"/>
              </a:rPr>
              <a:t>                             надлежащее </a:t>
            </a:r>
            <a:r>
              <a:rPr lang="ru-RU" sz="2000" dirty="0">
                <a:latin typeface="Calibri" panose="020F0502020204030204" pitchFamily="34" charset="0"/>
              </a:rPr>
              <a:t>исполнение оказалось невозможным вследствие обстоятельств непреодолимой силы,</a:t>
            </a:r>
          </a:p>
          <a:p>
            <a:pPr algn="just"/>
            <a:r>
              <a:rPr lang="ru-RU" sz="2000" dirty="0" smtClean="0">
                <a:latin typeface="Calibri" panose="020F0502020204030204" pitchFamily="34" charset="0"/>
              </a:rPr>
              <a:t>	б</a:t>
            </a:r>
            <a:r>
              <a:rPr lang="ru-RU" sz="2000" dirty="0">
                <a:latin typeface="Calibri" panose="020F0502020204030204" pitchFamily="34" charset="0"/>
              </a:rPr>
              <a:t>) если при рассмотрении обращения, направленного в связи с расторжением контракта в случае одностороннего отказа поставщика (подрядчика, исполнителя) от исполнения контракта</a:t>
            </a:r>
            <a:r>
              <a:rPr lang="ru-RU" sz="2000" dirty="0" smtClean="0">
                <a:latin typeface="Calibri" panose="020F0502020204030204" pitchFamily="34" charset="0"/>
              </a:rPr>
              <a:t>, заказчиком </a:t>
            </a:r>
            <a:r>
              <a:rPr lang="ru-RU" sz="2000" dirty="0">
                <a:latin typeface="Calibri" panose="020F0502020204030204" pitchFamily="34" charset="0"/>
              </a:rPr>
              <a:t>не представлены информация и документы, подтверждающие отсутствие оснований для одностороннего отказа поставщика (подрядчика, исполнителя) от исполнения контракта.</a:t>
            </a:r>
          </a:p>
        </p:txBody>
      </p:sp>
      <p:sp>
        <p:nvSpPr>
          <p:cNvPr id="3" name="Прямоугольник 2"/>
          <p:cNvSpPr/>
          <p:nvPr/>
        </p:nvSpPr>
        <p:spPr>
          <a:xfrm>
            <a:off x="1200839" y="0"/>
            <a:ext cx="10388905" cy="685059"/>
          </a:xfrm>
          <a:prstGeom prst="rect">
            <a:avLst/>
          </a:prstGeom>
        </p:spPr>
        <p:txBody>
          <a:bodyPr wrap="square">
            <a:spAutoFit/>
          </a:bodyPr>
          <a:lstStyle/>
          <a:p>
            <a:pPr algn="ctr">
              <a:lnSpc>
                <a:spcPct val="107000"/>
              </a:lnSpc>
              <a:spcAft>
                <a:spcPts val="0"/>
              </a:spcAft>
            </a:pPr>
            <a:r>
              <a:rPr lang="ru-RU" b="1" dirty="0">
                <a:latin typeface="Arial" panose="020B0604020202020204" pitchFamily="34" charset="0"/>
                <a:ea typeface="Calibri" panose="020F0502020204030204" pitchFamily="34" charset="0"/>
                <a:cs typeface="Times New Roman" panose="02020603050405020304" pitchFamily="18" charset="0"/>
              </a:rPr>
              <a:t>Пункт </a:t>
            </a:r>
            <a:r>
              <a:rPr lang="ru-RU" b="1" dirty="0" smtClean="0">
                <a:latin typeface="Arial" panose="020B0604020202020204" pitchFamily="34" charset="0"/>
                <a:ea typeface="Calibri" panose="020F0502020204030204" pitchFamily="34" charset="0"/>
                <a:cs typeface="Times New Roman" panose="02020603050405020304" pitchFamily="18" charset="0"/>
              </a:rPr>
              <a:t>15 </a:t>
            </a:r>
            <a:r>
              <a:rPr lang="ru-RU" b="1" dirty="0">
                <a:latin typeface="Arial" panose="020B0604020202020204" pitchFamily="34" charset="0"/>
                <a:ea typeface="Calibri" panose="020F0502020204030204" pitchFamily="34" charset="0"/>
                <a:cs typeface="Times New Roman" panose="02020603050405020304" pitchFamily="18" charset="0"/>
              </a:rPr>
              <a:t>Правил ведения реестра недобросовестных поставщиков (подрядчиков, исполнителей) ПП РФ от 30.06.2021 N 1078</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389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8717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6" name="TextBox 6"/>
          <p:cNvSpPr txBox="1"/>
          <p:nvPr/>
        </p:nvSpPr>
        <p:spPr>
          <a:xfrm>
            <a:off x="282619" y="1521718"/>
            <a:ext cx="3527382" cy="3262430"/>
          </a:xfrm>
          <a:prstGeom prst="rect">
            <a:avLst/>
          </a:prstGeom>
          <a:ln w="12700">
            <a:solidFill>
              <a:srgbClr val="007286"/>
            </a:solidFill>
          </a:ln>
        </p:spPr>
        <p:txBody>
          <a:bodyPr wrap="square" tIns="91439" bIns="9143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lvl="1" defTabSz="1828800">
              <a:lnSpc>
                <a:spcPct val="100000"/>
              </a:lnSpc>
              <a:spcBef>
                <a:spcPts val="0"/>
              </a:spcBef>
              <a:defRPr sz="3600" b="1">
                <a:latin typeface="Times New Roman" panose="02020603050405020304"/>
                <a:ea typeface="Times New Roman" panose="02020603050405020304"/>
                <a:cs typeface="Times New Roman" panose="02020603050405020304"/>
                <a:sym typeface="Times New Roman" panose="02020603050405020304"/>
              </a:defRPr>
            </a:pPr>
            <a:r>
              <a:rPr sz="2000" dirty="0"/>
              <a:t>1. </a:t>
            </a:r>
            <a:r>
              <a:rPr sz="2000" dirty="0" err="1"/>
              <a:t>Предмет</a:t>
            </a:r>
            <a:r>
              <a:rPr sz="2000" dirty="0"/>
              <a:t> </a:t>
            </a:r>
            <a:r>
              <a:rPr sz="2000" dirty="0" err="1"/>
              <a:t>закупки</a:t>
            </a:r>
            <a:endParaRPr sz="2000" dirty="0"/>
          </a:p>
          <a:p>
            <a:pPr defTabSz="1828800">
              <a:lnSpc>
                <a:spcPct val="100000"/>
              </a:lnSpc>
              <a:spcBef>
                <a:spcPts val="0"/>
              </a:spcBef>
              <a:defRPr sz="3600">
                <a:latin typeface="Times New Roman" panose="02020603050405020304"/>
                <a:ea typeface="Times New Roman" panose="02020603050405020304"/>
                <a:cs typeface="Times New Roman" panose="02020603050405020304"/>
                <a:sym typeface="Times New Roman" panose="02020603050405020304"/>
              </a:defRPr>
            </a:pPr>
            <a:endParaRPr sz="2000" dirty="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Наличие</a:t>
            </a:r>
            <a:r>
              <a:rPr sz="2000" dirty="0"/>
              <a:t> </a:t>
            </a:r>
            <a:r>
              <a:rPr sz="2000" dirty="0" err="1"/>
              <a:t>или</a:t>
            </a:r>
            <a:r>
              <a:rPr sz="2000" dirty="0"/>
              <a:t> </a:t>
            </a:r>
            <a:r>
              <a:rPr sz="2000" dirty="0" err="1"/>
              <a:t>отсутствие</a:t>
            </a:r>
            <a:r>
              <a:rPr sz="2000" dirty="0"/>
              <a:t> </a:t>
            </a:r>
            <a:r>
              <a:rPr sz="2000" dirty="0" err="1"/>
              <a:t>социальной</a:t>
            </a:r>
            <a:r>
              <a:rPr sz="2000" dirty="0"/>
              <a:t> </a:t>
            </a:r>
            <a:r>
              <a:rPr sz="2000" dirty="0" err="1"/>
              <a:t>значимости</a:t>
            </a:r>
            <a:r>
              <a:rPr sz="2000" dirty="0"/>
              <a:t> </a:t>
            </a:r>
            <a:r>
              <a:rPr sz="2000" dirty="0" err="1"/>
              <a:t>закупаемых</a:t>
            </a:r>
            <a:r>
              <a:rPr sz="2000" dirty="0"/>
              <a:t> </a:t>
            </a:r>
            <a:r>
              <a:rPr sz="2000" dirty="0" err="1"/>
              <a:t>работ</a:t>
            </a:r>
            <a:r>
              <a:rPr sz="2000" dirty="0"/>
              <a:t>, </a:t>
            </a:r>
            <a:r>
              <a:rPr sz="2000" dirty="0" err="1"/>
              <a:t>услуг</a:t>
            </a:r>
            <a:r>
              <a:rPr sz="2000" dirty="0"/>
              <a:t>, </a:t>
            </a:r>
            <a:r>
              <a:rPr sz="2000" dirty="0" err="1"/>
              <a:t>товаров</a:t>
            </a:r>
            <a:endParaRPr sz="2000" dirty="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r>
              <a:rPr sz="2000" dirty="0"/>
              <a:t>(</a:t>
            </a:r>
            <a:r>
              <a:rPr sz="2000" dirty="0" err="1"/>
              <a:t>например</a:t>
            </a:r>
            <a:r>
              <a:rPr sz="2000" dirty="0"/>
              <a:t>, </a:t>
            </a:r>
            <a:r>
              <a:rPr sz="2000" dirty="0" err="1"/>
              <a:t>строительство</a:t>
            </a:r>
            <a:endParaRPr sz="2000" dirty="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общеобразовательной</a:t>
            </a:r>
            <a:r>
              <a:rPr sz="2000" dirty="0"/>
              <a:t> </a:t>
            </a:r>
            <a:r>
              <a:rPr sz="2000" dirty="0" err="1"/>
              <a:t>школы</a:t>
            </a:r>
            <a:r>
              <a:rPr sz="2000" dirty="0"/>
              <a:t>, </a:t>
            </a:r>
            <a:r>
              <a:rPr sz="2000" dirty="0" err="1"/>
              <a:t>строительство</a:t>
            </a:r>
            <a:r>
              <a:rPr sz="2000" dirty="0"/>
              <a:t> </a:t>
            </a:r>
            <a:r>
              <a:rPr sz="2000" dirty="0" err="1"/>
              <a:t>поликлиники</a:t>
            </a:r>
            <a:r>
              <a:rPr sz="2000" dirty="0"/>
              <a:t> и </a:t>
            </a:r>
            <a:r>
              <a:rPr sz="2000" dirty="0" err="1"/>
              <a:t>др</a:t>
            </a:r>
            <a:r>
              <a:rPr sz="2000" dirty="0"/>
              <a:t>.)</a:t>
            </a:r>
          </a:p>
        </p:txBody>
      </p:sp>
      <p:sp>
        <p:nvSpPr>
          <p:cNvPr id="7" name="TextBox 17"/>
          <p:cNvSpPr txBox="1"/>
          <p:nvPr/>
        </p:nvSpPr>
        <p:spPr>
          <a:xfrm>
            <a:off x="4209849" y="1144113"/>
            <a:ext cx="7825312" cy="4493536"/>
          </a:xfrm>
          <a:prstGeom prst="rect">
            <a:avLst/>
          </a:prstGeom>
          <a:ln w="12700">
            <a:solidFill>
              <a:srgbClr val="007286"/>
            </a:solidFill>
          </a:ln>
        </p:spPr>
        <p:txBody>
          <a:bodyPr wrap="square" tIns="91439" bIns="9143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1828800">
              <a:lnSpc>
                <a:spcPct val="100000"/>
              </a:lnSpc>
              <a:spcBef>
                <a:spcPts val="0"/>
              </a:spcBef>
              <a:defRPr sz="3600" b="1">
                <a:latin typeface="Times New Roman" panose="02020603050405020304"/>
                <a:ea typeface="Times New Roman" panose="02020603050405020304"/>
                <a:cs typeface="Times New Roman" panose="02020603050405020304"/>
                <a:sym typeface="Times New Roman" panose="02020603050405020304"/>
              </a:defRPr>
            </a:pPr>
            <a:r>
              <a:rPr sz="2000" dirty="0"/>
              <a:t>2. </a:t>
            </a:r>
            <a:r>
              <a:rPr sz="2000" dirty="0" err="1"/>
              <a:t>Оценка</a:t>
            </a:r>
            <a:r>
              <a:rPr sz="2000" dirty="0"/>
              <a:t> </a:t>
            </a:r>
            <a:r>
              <a:rPr sz="2000" dirty="0" err="1"/>
              <a:t>поведения</a:t>
            </a:r>
            <a:r>
              <a:rPr sz="2000" dirty="0"/>
              <a:t> </a:t>
            </a:r>
            <a:r>
              <a:rPr sz="2000" dirty="0" err="1"/>
              <a:t>сторон</a:t>
            </a:r>
            <a:r>
              <a:rPr sz="2000" dirty="0"/>
              <a:t> </a:t>
            </a:r>
            <a:r>
              <a:rPr sz="2000" dirty="0" err="1"/>
              <a:t>контракта</a:t>
            </a:r>
            <a:endParaRPr sz="2000" dirty="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endParaRPr sz="2000" dirty="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r>
              <a:rPr sz="2000" u="sng" dirty="0" err="1"/>
              <a:t>Требуются</a:t>
            </a:r>
            <a:r>
              <a:rPr sz="2000" u="sng" dirty="0"/>
              <a:t> </a:t>
            </a:r>
            <a:r>
              <a:rPr sz="2000" u="sng" dirty="0" err="1"/>
              <a:t>ответы</a:t>
            </a:r>
            <a:r>
              <a:rPr sz="2000" u="sng" dirty="0"/>
              <a:t> </a:t>
            </a:r>
            <a:r>
              <a:rPr sz="2000" u="sng" dirty="0" err="1"/>
              <a:t>на</a:t>
            </a:r>
            <a:r>
              <a:rPr sz="2000" u="sng" dirty="0"/>
              <a:t> </a:t>
            </a:r>
            <a:r>
              <a:rPr sz="2000" u="sng" dirty="0" err="1"/>
              <a:t>вопросы</a:t>
            </a:r>
            <a:r>
              <a:rPr sz="2000" u="sng" dirty="0" smtClean="0"/>
              <a:t>:</a:t>
            </a:r>
            <a:endParaRPr lang="ru-RU" sz="2000" u="sng" dirty="0" smtClean="0"/>
          </a:p>
          <a:p>
            <a:pPr algn="ctr" defTabSz="1828800">
              <a:lnSpc>
                <a:spcPct val="100000"/>
              </a:lnSpc>
              <a:spcBef>
                <a:spcPts val="0"/>
              </a:spcBef>
              <a:defRPr sz="3600" i="1">
                <a:latin typeface="Times New Roman" panose="02020603050405020304"/>
                <a:ea typeface="Times New Roman" panose="02020603050405020304"/>
                <a:cs typeface="Times New Roman" panose="02020603050405020304"/>
                <a:sym typeface="Times New Roman" panose="02020603050405020304"/>
              </a:defRPr>
            </a:pPr>
            <a:endParaRPr sz="2000" u="sng" dirty="0"/>
          </a:p>
          <a:p>
            <a:pPr marL="571500" indent="-571500" algn="just" defTabSz="1828800">
              <a:lnSpc>
                <a:spcPct val="100000"/>
              </a:lnSpc>
              <a:spcBef>
                <a:spcPts val="0"/>
              </a:spcBef>
              <a:buSzPct val="100000"/>
              <a:buChar char="-"/>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Что</a:t>
            </a:r>
            <a:r>
              <a:rPr sz="2000" dirty="0"/>
              <a:t> </a:t>
            </a:r>
            <a:r>
              <a:rPr sz="2000" dirty="0" err="1"/>
              <a:t>выполнено</a:t>
            </a:r>
            <a:r>
              <a:rPr sz="2000" dirty="0"/>
              <a:t>/</a:t>
            </a:r>
            <a:r>
              <a:rPr sz="2000" dirty="0" err="1"/>
              <a:t>не</a:t>
            </a:r>
            <a:r>
              <a:rPr sz="2000" dirty="0"/>
              <a:t> </a:t>
            </a:r>
            <a:r>
              <a:rPr sz="2000" dirty="0" err="1"/>
              <a:t>выполнено</a:t>
            </a:r>
            <a:r>
              <a:rPr sz="2000" dirty="0"/>
              <a:t> </a:t>
            </a:r>
            <a:r>
              <a:rPr sz="2000" dirty="0" err="1"/>
              <a:t>сторонами</a:t>
            </a:r>
            <a:r>
              <a:rPr sz="2000" dirty="0"/>
              <a:t/>
            </a:r>
            <a:br>
              <a:rPr sz="2000" dirty="0"/>
            </a:br>
            <a:r>
              <a:rPr sz="2000" dirty="0"/>
              <a:t>в </a:t>
            </a:r>
            <a:r>
              <a:rPr sz="2000" dirty="0" err="1"/>
              <a:t>отношении</a:t>
            </a:r>
            <a:r>
              <a:rPr sz="2000" dirty="0"/>
              <a:t> </a:t>
            </a:r>
            <a:r>
              <a:rPr sz="2000" dirty="0" err="1"/>
              <a:t>предусмотренных</a:t>
            </a:r>
            <a:r>
              <a:rPr sz="2000" dirty="0"/>
              <a:t> </a:t>
            </a:r>
            <a:r>
              <a:rPr sz="2000" dirty="0" err="1"/>
              <a:t>контрактом</a:t>
            </a:r>
            <a:r>
              <a:rPr sz="2000" dirty="0"/>
              <a:t> </a:t>
            </a:r>
            <a:r>
              <a:rPr sz="2000" dirty="0" err="1"/>
              <a:t>обязанностей</a:t>
            </a:r>
            <a:r>
              <a:rPr sz="2000" dirty="0"/>
              <a:t>;</a:t>
            </a:r>
          </a:p>
          <a:p>
            <a:pPr marL="571500" indent="-571500" algn="just" defTabSz="1828800">
              <a:lnSpc>
                <a:spcPct val="100000"/>
              </a:lnSpc>
              <a:spcBef>
                <a:spcPts val="0"/>
              </a:spcBef>
              <a:buSzPct val="100000"/>
              <a:buChar char="-"/>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Исполняли</a:t>
            </a:r>
            <a:r>
              <a:rPr sz="2000" dirty="0"/>
              <a:t> </a:t>
            </a:r>
            <a:r>
              <a:rPr sz="2000" dirty="0" err="1"/>
              <a:t>ли</a:t>
            </a:r>
            <a:r>
              <a:rPr sz="2000" dirty="0"/>
              <a:t> </a:t>
            </a:r>
            <a:r>
              <a:rPr sz="2000" dirty="0" err="1"/>
              <a:t>стороны</a:t>
            </a:r>
            <a:r>
              <a:rPr sz="2000" dirty="0"/>
              <a:t> </a:t>
            </a:r>
            <a:r>
              <a:rPr sz="2000" dirty="0" err="1"/>
              <a:t>обязанности</a:t>
            </a:r>
            <a:r>
              <a:rPr sz="2000" dirty="0"/>
              <a:t/>
            </a:r>
            <a:br>
              <a:rPr sz="2000" dirty="0"/>
            </a:br>
            <a:r>
              <a:rPr sz="2000" dirty="0"/>
              <a:t>по </a:t>
            </a:r>
            <a:r>
              <a:rPr sz="2000" dirty="0" err="1"/>
              <a:t>отношению</a:t>
            </a:r>
            <a:r>
              <a:rPr sz="2000" dirty="0"/>
              <a:t> </a:t>
            </a:r>
            <a:r>
              <a:rPr sz="2000" dirty="0" err="1"/>
              <a:t>друг</a:t>
            </a:r>
            <a:r>
              <a:rPr sz="2000" dirty="0"/>
              <a:t> к </a:t>
            </a:r>
            <a:r>
              <a:rPr sz="2000" dirty="0" err="1"/>
              <a:t>другу</a:t>
            </a:r>
            <a:r>
              <a:rPr sz="2000" dirty="0"/>
              <a:t> в </a:t>
            </a:r>
            <a:r>
              <a:rPr sz="2000" dirty="0" err="1"/>
              <a:t>сроки</a:t>
            </a:r>
            <a:r>
              <a:rPr sz="2000" dirty="0"/>
              <a:t> и</a:t>
            </a:r>
            <a:br>
              <a:rPr sz="2000" dirty="0"/>
            </a:br>
            <a:r>
              <a:rPr sz="2000" dirty="0"/>
              <a:t>в </a:t>
            </a:r>
            <a:r>
              <a:rPr sz="2000" dirty="0" err="1"/>
              <a:t>установленном</a:t>
            </a:r>
            <a:r>
              <a:rPr sz="2000" dirty="0"/>
              <a:t> </a:t>
            </a:r>
            <a:r>
              <a:rPr sz="2000" dirty="0" err="1"/>
              <a:t>порядке</a:t>
            </a:r>
            <a:r>
              <a:rPr sz="2000" dirty="0"/>
              <a:t> (</a:t>
            </a:r>
            <a:r>
              <a:rPr sz="2000" dirty="0" err="1"/>
              <a:t>предоставление</a:t>
            </a:r>
            <a:r>
              <a:rPr sz="2000" dirty="0"/>
              <a:t> </a:t>
            </a:r>
            <a:r>
              <a:rPr sz="2000" dirty="0" err="1"/>
              <a:t>ответов</a:t>
            </a:r>
            <a:r>
              <a:rPr sz="2000" dirty="0"/>
              <a:t> </a:t>
            </a:r>
            <a:r>
              <a:rPr sz="2000" dirty="0" err="1"/>
              <a:t>на</a:t>
            </a:r>
            <a:r>
              <a:rPr sz="2000" dirty="0"/>
              <a:t> </a:t>
            </a:r>
            <a:r>
              <a:rPr sz="2000" dirty="0" err="1"/>
              <a:t>запросы</a:t>
            </a:r>
            <a:r>
              <a:rPr sz="2000" dirty="0"/>
              <a:t>, </a:t>
            </a:r>
            <a:r>
              <a:rPr sz="2000" dirty="0" err="1"/>
              <a:t>передача</a:t>
            </a:r>
            <a:r>
              <a:rPr sz="2000" dirty="0"/>
              <a:t> </a:t>
            </a:r>
            <a:r>
              <a:rPr sz="2000" dirty="0" err="1"/>
              <a:t>документации</a:t>
            </a:r>
            <a:r>
              <a:rPr sz="2000" dirty="0"/>
              <a:t>, </a:t>
            </a:r>
            <a:r>
              <a:rPr sz="2000" dirty="0" err="1"/>
              <a:t>строительной</a:t>
            </a:r>
            <a:r>
              <a:rPr sz="2000" dirty="0"/>
              <a:t> </a:t>
            </a:r>
            <a:r>
              <a:rPr sz="2000" dirty="0" err="1"/>
              <a:t>площадки</a:t>
            </a:r>
            <a:r>
              <a:rPr sz="2000" dirty="0"/>
              <a:t> и </a:t>
            </a:r>
            <a:r>
              <a:rPr sz="2000" dirty="0" err="1"/>
              <a:t>пр</a:t>
            </a:r>
            <a:r>
              <a:rPr sz="2000" dirty="0"/>
              <a:t>.);</a:t>
            </a:r>
          </a:p>
          <a:p>
            <a:pPr marL="571500" indent="-571500" algn="just" defTabSz="1828800">
              <a:lnSpc>
                <a:spcPct val="100000"/>
              </a:lnSpc>
              <a:spcBef>
                <a:spcPts val="0"/>
              </a:spcBef>
              <a:buSzPct val="100000"/>
              <a:buChar char="-"/>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Насколько</a:t>
            </a:r>
            <a:r>
              <a:rPr sz="2000" dirty="0"/>
              <a:t> </a:t>
            </a:r>
            <a:r>
              <a:rPr sz="2000" dirty="0" err="1"/>
              <a:t>стороны</a:t>
            </a:r>
            <a:r>
              <a:rPr sz="2000" dirty="0"/>
              <a:t> </a:t>
            </a:r>
            <a:r>
              <a:rPr sz="2000" dirty="0" err="1"/>
              <a:t>проявляли</a:t>
            </a:r>
            <a:r>
              <a:rPr sz="2000" dirty="0"/>
              <a:t> </a:t>
            </a:r>
            <a:r>
              <a:rPr sz="2000" dirty="0" err="1"/>
              <a:t>активное</a:t>
            </a:r>
            <a:r>
              <a:rPr sz="2000" dirty="0"/>
              <a:t> </a:t>
            </a:r>
            <a:r>
              <a:rPr sz="2000" dirty="0" err="1"/>
              <a:t>поведение</a:t>
            </a:r>
            <a:r>
              <a:rPr sz="2000" dirty="0"/>
              <a:t> и </a:t>
            </a:r>
            <a:r>
              <a:rPr sz="2000" dirty="0" err="1"/>
              <a:t>взаимодействие</a:t>
            </a:r>
            <a:r>
              <a:rPr sz="2000" dirty="0"/>
              <a:t> </a:t>
            </a:r>
            <a:r>
              <a:rPr sz="2000" dirty="0" err="1"/>
              <a:t>друг</a:t>
            </a:r>
            <a:r>
              <a:rPr sz="2000" dirty="0"/>
              <a:t> с </a:t>
            </a:r>
            <a:r>
              <a:rPr sz="2000" dirty="0" err="1"/>
              <a:t>другом</a:t>
            </a:r>
            <a:r>
              <a:rPr sz="2000" dirty="0"/>
              <a:t> в </a:t>
            </a:r>
            <a:r>
              <a:rPr sz="2000" dirty="0" err="1"/>
              <a:t>ходе</a:t>
            </a:r>
            <a:r>
              <a:rPr sz="2000" dirty="0"/>
              <a:t> </a:t>
            </a:r>
            <a:r>
              <a:rPr sz="2000" dirty="0" err="1"/>
              <a:t>исполнения</a:t>
            </a:r>
            <a:r>
              <a:rPr sz="2000" dirty="0"/>
              <a:t> </a:t>
            </a:r>
            <a:r>
              <a:rPr sz="2000" dirty="0" err="1"/>
              <a:t>контракта</a:t>
            </a:r>
            <a:r>
              <a:rPr sz="2000" dirty="0"/>
              <a:t>;</a:t>
            </a:r>
          </a:p>
          <a:p>
            <a:pPr marL="571500" indent="-571500" algn="just" defTabSz="1828800">
              <a:lnSpc>
                <a:spcPct val="100000"/>
              </a:lnSpc>
              <a:spcBef>
                <a:spcPts val="0"/>
              </a:spcBef>
              <a:buSzPct val="100000"/>
              <a:buChar char="-"/>
              <a:defRPr sz="3600" i="1">
                <a:latin typeface="Times New Roman" panose="02020603050405020304"/>
                <a:ea typeface="Times New Roman" panose="02020603050405020304"/>
                <a:cs typeface="Times New Roman" panose="02020603050405020304"/>
                <a:sym typeface="Times New Roman" panose="02020603050405020304"/>
              </a:defRPr>
            </a:pPr>
            <a:r>
              <a:rPr sz="2000" dirty="0" err="1"/>
              <a:t>Какие</a:t>
            </a:r>
            <a:r>
              <a:rPr sz="2000" dirty="0"/>
              <a:t> </a:t>
            </a:r>
            <a:r>
              <a:rPr sz="2000" dirty="0" err="1"/>
              <a:t>именно</a:t>
            </a:r>
            <a:r>
              <a:rPr sz="2000" dirty="0"/>
              <a:t> </a:t>
            </a:r>
            <a:r>
              <a:rPr sz="2000" dirty="0" err="1"/>
              <a:t>обстоятельства</a:t>
            </a:r>
            <a:r>
              <a:rPr sz="2000" dirty="0"/>
              <a:t> </a:t>
            </a:r>
            <a:r>
              <a:rPr sz="2000" dirty="0" err="1"/>
              <a:t>препятствовали</a:t>
            </a:r>
            <a:r>
              <a:rPr sz="2000" dirty="0"/>
              <a:t>  </a:t>
            </a:r>
            <a:r>
              <a:rPr sz="2000" dirty="0" err="1"/>
              <a:t>надлежащему</a:t>
            </a:r>
            <a:r>
              <a:rPr sz="2000" dirty="0"/>
              <a:t> </a:t>
            </a:r>
            <a:r>
              <a:rPr sz="2000" dirty="0" err="1"/>
              <a:t>исполнению</a:t>
            </a:r>
            <a:r>
              <a:rPr sz="2000" dirty="0"/>
              <a:t> </a:t>
            </a:r>
            <a:r>
              <a:rPr sz="2000" dirty="0" err="1"/>
              <a:t>контракта</a:t>
            </a:r>
            <a:endParaRPr sz="2000" dirty="0"/>
          </a:p>
        </p:txBody>
      </p:sp>
      <p:sp>
        <p:nvSpPr>
          <p:cNvPr id="10" name="TextBox 3"/>
          <p:cNvSpPr txBox="1"/>
          <p:nvPr/>
        </p:nvSpPr>
        <p:spPr>
          <a:xfrm>
            <a:off x="454841" y="5998873"/>
            <a:ext cx="10777604" cy="766362"/>
          </a:xfrm>
          <a:prstGeom prst="rect">
            <a:avLst/>
          </a:prstGeom>
          <a:ln w="12700">
            <a:miter lim="400000"/>
          </a:ln>
        </p:spPr>
        <p:txBody>
          <a:bodyPr wrap="square" tIns="91439" bIns="9143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400" rtl="0" fontAlgn="auto" latinLnBrk="0" hangingPunct="0">
              <a:lnSpc>
                <a:spcPct val="90000"/>
              </a:lnSpc>
              <a:spcBef>
                <a:spcPts val="4500"/>
              </a:spcBef>
              <a:spcAft>
                <a:spcPts val="0"/>
              </a:spcAft>
              <a:buClrTx/>
              <a:buSzTx/>
              <a:buFontTx/>
              <a:buNone/>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571500" indent="-571500" defTabSz="1828800">
              <a:lnSpc>
                <a:spcPct val="105000"/>
              </a:lnSpc>
              <a:spcBef>
                <a:spcPts val="0"/>
              </a:spcBef>
              <a:buSzPct val="100000"/>
              <a:buFont typeface="Arial" panose="020B0604020202020204"/>
              <a:buChar char="•"/>
              <a:defRPr sz="3200" i="1">
                <a:solidFill>
                  <a:srgbClr val="FF0000"/>
                </a:solidFill>
                <a:latin typeface="Times New Roman" panose="02020603050405020304"/>
                <a:ea typeface="Times New Roman" panose="02020603050405020304"/>
                <a:cs typeface="Times New Roman" panose="02020603050405020304"/>
                <a:sym typeface="Times New Roman" panose="02020603050405020304"/>
              </a:defRPr>
            </a:pPr>
            <a:r>
              <a:rPr sz="1800" dirty="0" err="1"/>
              <a:t>Судебные</a:t>
            </a:r>
            <a:r>
              <a:rPr sz="1800" dirty="0"/>
              <a:t> </a:t>
            </a:r>
            <a:r>
              <a:rPr sz="1800" dirty="0" err="1"/>
              <a:t>акты</a:t>
            </a:r>
            <a:r>
              <a:rPr sz="1800" dirty="0"/>
              <a:t> по </a:t>
            </a:r>
            <a:r>
              <a:rPr sz="1800" dirty="0" err="1"/>
              <a:t>делам</a:t>
            </a:r>
            <a:r>
              <a:rPr sz="1800" dirty="0"/>
              <a:t> №№ А40-33465/24, А40-54955/24, А40-220319/23;</a:t>
            </a:r>
          </a:p>
          <a:p>
            <a:pPr marL="571500" indent="-571500" defTabSz="1828800">
              <a:lnSpc>
                <a:spcPct val="105000"/>
              </a:lnSpc>
              <a:spcBef>
                <a:spcPts val="0"/>
              </a:spcBef>
              <a:buSzPct val="100000"/>
              <a:buFont typeface="Arial" panose="020B0604020202020204"/>
              <a:buChar char="•"/>
              <a:defRPr sz="3200" i="1">
                <a:solidFill>
                  <a:srgbClr val="FF0000"/>
                </a:solidFill>
                <a:latin typeface="Times New Roman" panose="02020603050405020304"/>
                <a:ea typeface="Times New Roman" panose="02020603050405020304"/>
                <a:cs typeface="Times New Roman" panose="02020603050405020304"/>
                <a:sym typeface="Times New Roman" panose="02020603050405020304"/>
              </a:defRPr>
            </a:pPr>
            <a:r>
              <a:rPr sz="1800" dirty="0" err="1"/>
              <a:t>Решения</a:t>
            </a:r>
            <a:r>
              <a:rPr sz="1800" dirty="0"/>
              <a:t> ФАС России </a:t>
            </a:r>
            <a:r>
              <a:rPr sz="1800" dirty="0" err="1"/>
              <a:t>от</a:t>
            </a:r>
            <a:r>
              <a:rPr sz="1800" dirty="0"/>
              <a:t> 22.04.2024 по </a:t>
            </a:r>
            <a:r>
              <a:rPr sz="1800" dirty="0" err="1"/>
              <a:t>делу</a:t>
            </a:r>
            <a:r>
              <a:rPr sz="1800" dirty="0"/>
              <a:t> № 24/44/104/108, </a:t>
            </a:r>
            <a:r>
              <a:rPr sz="1800" dirty="0" err="1"/>
              <a:t>от</a:t>
            </a:r>
            <a:r>
              <a:rPr sz="1800" dirty="0"/>
              <a:t> 20.11.2023 по </a:t>
            </a:r>
            <a:r>
              <a:rPr sz="1800" dirty="0" err="1"/>
              <a:t>делу</a:t>
            </a:r>
            <a:r>
              <a:rPr sz="1800" dirty="0"/>
              <a:t> № 23/44/104/394</a:t>
            </a:r>
          </a:p>
        </p:txBody>
      </p:sp>
      <p:sp>
        <p:nvSpPr>
          <p:cNvPr id="2" name="Прямоугольник 1"/>
          <p:cNvSpPr/>
          <p:nvPr/>
        </p:nvSpPr>
        <p:spPr>
          <a:xfrm>
            <a:off x="454840" y="210921"/>
            <a:ext cx="11373745" cy="400110"/>
          </a:xfrm>
          <a:prstGeom prst="rect">
            <a:avLst/>
          </a:prstGeom>
        </p:spPr>
        <p:txBody>
          <a:bodyPr wrap="square">
            <a:spAutoFit/>
          </a:bodyPr>
          <a:lstStyle/>
          <a:p>
            <a:r>
              <a:rPr lang="ru-RU" sz="2000" b="1" dirty="0" smtClean="0"/>
              <a:t>При </a:t>
            </a:r>
            <a:r>
              <a:rPr lang="ru-RU" sz="2000" b="1" dirty="0"/>
              <a:t>разрешении вопроса о </a:t>
            </a:r>
            <a:r>
              <a:rPr lang="ru-RU" sz="2000" b="1" dirty="0" smtClean="0"/>
              <a:t>включении </a:t>
            </a:r>
            <a:r>
              <a:rPr lang="ru-RU" sz="2000" b="1" dirty="0"/>
              <a:t>сведений в РНП руководствуются следующими критериями:</a:t>
            </a:r>
          </a:p>
        </p:txBody>
      </p:sp>
    </p:spTree>
    <p:extLst>
      <p:ext uri="{BB962C8B-B14F-4D97-AF65-F5344CB8AC3E}">
        <p14:creationId xmlns:p14="http://schemas.microsoft.com/office/powerpoint/2010/main" val="421499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0"/>
            <a:ext cx="5568619" cy="6921421"/>
          </a:xfrm>
          <a:prstGeom prst="rect">
            <a:avLst/>
          </a:prstGeom>
        </p:spPr>
      </p:pic>
      <p:sp>
        <p:nvSpPr>
          <p:cNvPr id="85" name="object 17"/>
          <p:cNvSpPr txBox="1"/>
          <p:nvPr/>
        </p:nvSpPr>
        <p:spPr>
          <a:xfrm>
            <a:off x="348343" y="439096"/>
            <a:ext cx="11477898" cy="473634"/>
          </a:xfrm>
          <a:prstGeom prst="rect">
            <a:avLst/>
          </a:prstGeom>
        </p:spPr>
        <p:txBody>
          <a:bodyPr vert="horz" wrap="square" lIns="0" tIns="42333"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t>Изменения </a:t>
            </a:r>
            <a:r>
              <a:rPr lang="ru-RU" sz="2800" b="1" dirty="0"/>
              <a:t>в ПП РФ от 31.12.2021 № 2604</a:t>
            </a:r>
            <a:endParaRPr lang="ru-RU" sz="2800" b="1" dirty="0"/>
          </a:p>
        </p:txBody>
      </p:sp>
      <p:cxnSp>
        <p:nvCxnSpPr>
          <p:cNvPr id="24" name="Прямая соединительная линия 23"/>
          <p:cNvCxnSpPr/>
          <p:nvPr/>
        </p:nvCxnSpPr>
        <p:spPr>
          <a:xfrm flipV="1">
            <a:off x="-53058" y="1251284"/>
            <a:ext cx="12245058" cy="37738"/>
          </a:xfrm>
          <a:prstGeom prst="line">
            <a:avLst/>
          </a:prstGeom>
          <a:ln w="38100">
            <a:solidFill>
              <a:srgbClr val="007E88"/>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30522" y="1693620"/>
            <a:ext cx="11477898" cy="4154984"/>
          </a:xfrm>
          <a:prstGeom prst="rect">
            <a:avLst/>
          </a:prstGeom>
        </p:spPr>
        <p:txBody>
          <a:bodyPr wrap="square">
            <a:spAutoFit/>
          </a:bodyPr>
          <a:lstStyle/>
          <a:p>
            <a:pPr algn="just"/>
            <a:r>
              <a:rPr lang="ru-RU" sz="2400" dirty="0">
                <a:latin typeface="Roboto"/>
              </a:rPr>
              <a:t>возможность установить требование о принятии к оценке </a:t>
            </a:r>
            <a:r>
              <a:rPr lang="ru-RU" sz="2400" b="1" dirty="0">
                <a:solidFill>
                  <a:srgbClr val="FF0000"/>
                </a:solidFill>
                <a:latin typeface="Roboto"/>
              </a:rPr>
              <a:t>исключительно контрактов и договоров</a:t>
            </a:r>
            <a:r>
              <a:rPr lang="ru-RU" sz="2400" dirty="0">
                <a:latin typeface="Roboto"/>
              </a:rPr>
              <a:t>, </a:t>
            </a:r>
            <a:r>
              <a:rPr lang="ru-RU" sz="2400" b="1" dirty="0">
                <a:solidFill>
                  <a:srgbClr val="FF0000"/>
                </a:solidFill>
                <a:latin typeface="Roboto"/>
              </a:rPr>
              <a:t>заключенных</a:t>
            </a:r>
            <a:r>
              <a:rPr lang="ru-RU" sz="2400" dirty="0">
                <a:latin typeface="Roboto"/>
              </a:rPr>
              <a:t> и исполненных в соответствии с Законом </a:t>
            </a:r>
            <a:r>
              <a:rPr lang="ru-RU" sz="2400" b="1" dirty="0">
                <a:solidFill>
                  <a:srgbClr val="FF0000"/>
                </a:solidFill>
                <a:latin typeface="Roboto"/>
              </a:rPr>
              <a:t>№ 44-ФЗ и Законом № 223-ФЗ;</a:t>
            </a:r>
          </a:p>
          <a:p>
            <a:pPr algn="just"/>
            <a:endParaRPr lang="ru-RU" sz="2400" dirty="0">
              <a:latin typeface="Roboto"/>
            </a:endParaRPr>
          </a:p>
          <a:p>
            <a:pPr algn="just"/>
            <a:r>
              <a:rPr lang="ru-RU" sz="2400" dirty="0"/>
              <a:t>в отношении закупок в </a:t>
            </a:r>
            <a:r>
              <a:rPr lang="ru-RU" sz="2400" u="sng" dirty="0"/>
              <a:t>сфере строительства </a:t>
            </a:r>
            <a:r>
              <a:rPr lang="ru-RU" sz="2400" dirty="0"/>
              <a:t>предоставлена возможность установить требование о принятии к оценке </a:t>
            </a:r>
            <a:r>
              <a:rPr lang="ru-RU" sz="2400" b="1" dirty="0">
                <a:solidFill>
                  <a:srgbClr val="FF0000"/>
                </a:solidFill>
              </a:rPr>
              <a:t>исключительно договоров</a:t>
            </a:r>
            <a:r>
              <a:rPr lang="ru-RU" sz="2400" dirty="0"/>
              <a:t>, предусматривающих выполнение участниками закупок работ, </a:t>
            </a:r>
            <a:r>
              <a:rPr lang="ru-RU" sz="2400" b="1" dirty="0">
                <a:solidFill>
                  <a:srgbClr val="FF0000"/>
                </a:solidFill>
              </a:rPr>
              <a:t>требующих выдачи разрешения на ввод объекта капитального строительства в эксплуатацию</a:t>
            </a:r>
          </a:p>
          <a:p>
            <a:pPr algn="just"/>
            <a:endParaRPr lang="ru-RU" sz="2400" dirty="0"/>
          </a:p>
          <a:p>
            <a:pPr algn="just"/>
            <a:r>
              <a:rPr lang="ru-RU" sz="2400" dirty="0"/>
              <a:t>участникам закупок предоставлена возможность направления </a:t>
            </a:r>
            <a:r>
              <a:rPr lang="ru-RU" sz="2400" b="1" dirty="0">
                <a:solidFill>
                  <a:srgbClr val="FF0000"/>
                </a:solidFill>
              </a:rPr>
              <a:t>номера реестровой записи </a:t>
            </a:r>
            <a:r>
              <a:rPr lang="ru-RU" sz="2400" dirty="0"/>
              <a:t>из соответствующего реестра вместо подтверждающих документов</a:t>
            </a:r>
            <a:endParaRPr lang="ru-RU" sz="2400" b="1" dirty="0">
              <a:solidFill>
                <a:srgbClr val="FF0000"/>
              </a:solidFill>
              <a:latin typeface="Roboto"/>
            </a:endParaRPr>
          </a:p>
        </p:txBody>
      </p:sp>
      <p:sp>
        <p:nvSpPr>
          <p:cNvPr id="6"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Tree>
    <p:extLst>
      <p:ext uri="{BB962C8B-B14F-4D97-AF65-F5344CB8AC3E}">
        <p14:creationId xmlns:p14="http://schemas.microsoft.com/office/powerpoint/2010/main" val="1832009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93075" y="819934"/>
            <a:ext cx="11172939" cy="5262979"/>
          </a:xfrm>
          <a:prstGeom prst="rect">
            <a:avLst/>
          </a:prstGeom>
        </p:spPr>
        <p:txBody>
          <a:bodyPr wrap="square">
            <a:spAutoFit/>
          </a:bodyPr>
          <a:lstStyle/>
          <a:p>
            <a:r>
              <a:rPr lang="ru-RU" sz="2400" dirty="0" smtClean="0"/>
              <a:t>	Прежде </a:t>
            </a:r>
            <a:r>
              <a:rPr lang="ru-RU" sz="2400" dirty="0"/>
              <a:t>чем подавать заявку на участие в закупке, внимательно изучите документацию по ней, особенно техническое задание и проект контракта. Уделите особое внимание описанию объекта закупки и срокам его выполнения. Также ознакомьтесь с требованиями к участникам. Убедитесь, что вы соответствуете всем требованиям. Имейте в виду, что контракт заключается на условиях, предложенных заказчиком и вами в заявке (</a:t>
            </a:r>
            <a:r>
              <a:rPr lang="ru-RU" sz="2400" i="1" dirty="0"/>
              <a:t>часть 1 статьи 34 Закона N 44-ФЗ</a:t>
            </a:r>
            <a:r>
              <a:rPr lang="ru-RU" sz="2400" dirty="0"/>
              <a:t>). Изменить условия контракта после его заключения можно только в случаях, предусмотренных Законом N 44-ФЗ. </a:t>
            </a:r>
            <a:r>
              <a:rPr lang="ru-RU" sz="2400" dirty="0" smtClean="0">
                <a:solidFill>
                  <a:srgbClr val="000000"/>
                </a:solidFill>
              </a:rPr>
              <a:t>	</a:t>
            </a:r>
          </a:p>
          <a:p>
            <a:endParaRPr lang="ru-RU" sz="2400" dirty="0">
              <a:solidFill>
                <a:srgbClr val="000000"/>
              </a:solidFill>
            </a:endParaRPr>
          </a:p>
          <a:p>
            <a:r>
              <a:rPr lang="ru-RU" sz="2400" dirty="0" smtClean="0">
                <a:solidFill>
                  <a:srgbClr val="000000"/>
                </a:solidFill>
              </a:rPr>
              <a:t>	Обязательно </a:t>
            </a:r>
            <a:r>
              <a:rPr lang="ru-RU" sz="2400" dirty="0">
                <a:solidFill>
                  <a:srgbClr val="000000"/>
                </a:solidFill>
              </a:rPr>
              <a:t>фиксируйте в официальной переписке все вопросы, возникающие в процессе выполнения контракта. Например, если для начала работы над контрактом заказчик должен предоставить исходные данные, требуйте, чтобы он сделал это в письменном виде. </a:t>
            </a:r>
            <a:r>
              <a:rPr lang="ru-RU" sz="2400" dirty="0" smtClean="0">
                <a:solidFill>
                  <a:srgbClr val="000000"/>
                </a:solidFill>
              </a:rPr>
              <a:t>При необходимости внесения изменения в ПСД или смету – своевременно письменно информируйте заказчика.</a:t>
            </a:r>
            <a:endParaRPr lang="ru-RU" sz="2400" dirty="0"/>
          </a:p>
        </p:txBody>
      </p:sp>
      <p:sp>
        <p:nvSpPr>
          <p:cNvPr id="3" name="Прямоугольник 2"/>
          <p:cNvSpPr/>
          <p:nvPr/>
        </p:nvSpPr>
        <p:spPr>
          <a:xfrm>
            <a:off x="1972019" y="0"/>
            <a:ext cx="8967730" cy="461665"/>
          </a:xfrm>
          <a:prstGeom prst="rect">
            <a:avLst/>
          </a:prstGeom>
        </p:spPr>
        <p:txBody>
          <a:bodyPr wrap="square">
            <a:spAutoFit/>
          </a:bodyPr>
          <a:lstStyle/>
          <a:p>
            <a:r>
              <a:rPr lang="ru-RU" sz="2400" b="1" dirty="0">
                <a:solidFill>
                  <a:srgbClr val="000000"/>
                </a:solidFill>
                <a:latin typeface="Times New Roman" panose="02020603050405020304" pitchFamily="18" charset="0"/>
                <a:cs typeface="Times New Roman" panose="02020603050405020304" pitchFamily="18" charset="0"/>
              </a:rPr>
              <a:t>Действие исполнителя : Доказать </a:t>
            </a:r>
            <a:r>
              <a:rPr lang="ru-RU" sz="2400" b="1" dirty="0" smtClean="0">
                <a:solidFill>
                  <a:srgbClr val="000000"/>
                </a:solidFill>
                <a:latin typeface="Times New Roman" panose="02020603050405020304" pitchFamily="18" charset="0"/>
                <a:cs typeface="Times New Roman" panose="02020603050405020304" pitchFamily="18" charset="0"/>
              </a:rPr>
              <a:t>надлежащее исполнение</a:t>
            </a:r>
            <a:endParaRPr lang="ru-RU" sz="2400" dirty="0"/>
          </a:p>
        </p:txBody>
      </p:sp>
    </p:spTree>
    <p:extLst>
      <p:ext uri="{BB962C8B-B14F-4D97-AF65-F5344CB8AC3E}">
        <p14:creationId xmlns:p14="http://schemas.microsoft.com/office/powerpoint/2010/main" val="248100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80769"/>
            <a:ext cx="5568619" cy="6921421"/>
          </a:xfrm>
          <a:prstGeom prst="rect">
            <a:avLst/>
          </a:prstGeom>
        </p:spPr>
      </p:pic>
      <p:sp>
        <p:nvSpPr>
          <p:cNvPr id="84" name="Shape 84"/>
          <p:cNvSpPr/>
          <p:nvPr/>
        </p:nvSpPr>
        <p:spPr>
          <a:xfrm>
            <a:off x="0" y="423295"/>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93075" y="819934"/>
            <a:ext cx="11172939" cy="461665"/>
          </a:xfrm>
          <a:prstGeom prst="rect">
            <a:avLst/>
          </a:prstGeom>
        </p:spPr>
        <p:txBody>
          <a:bodyPr wrap="square">
            <a:spAutoFit/>
          </a:bodyPr>
          <a:lstStyle/>
          <a:p>
            <a:r>
              <a:rPr lang="ru-RU" sz="2400" dirty="0" smtClean="0"/>
              <a:t>	</a:t>
            </a:r>
            <a:endParaRPr lang="ru-RU" sz="2400" dirty="0"/>
          </a:p>
        </p:txBody>
      </p:sp>
      <p:sp>
        <p:nvSpPr>
          <p:cNvPr id="4" name="Прямоугольник 3"/>
          <p:cNvSpPr/>
          <p:nvPr/>
        </p:nvSpPr>
        <p:spPr>
          <a:xfrm>
            <a:off x="275422" y="454699"/>
            <a:ext cx="11759739" cy="6463308"/>
          </a:xfrm>
          <a:prstGeom prst="rect">
            <a:avLst/>
          </a:prstGeom>
        </p:spPr>
        <p:txBody>
          <a:bodyPr wrap="square">
            <a:spAutoFit/>
          </a:bodyPr>
          <a:lstStyle/>
          <a:p>
            <a:r>
              <a:rPr lang="ru-RU" dirty="0" smtClean="0"/>
              <a:t>	Заказчиком МБОУ заключен контракт на </a:t>
            </a:r>
            <a:r>
              <a:rPr lang="ru-RU" dirty="0"/>
              <a:t>выполнение работ по монтажу ограждения образовательного учреждения </a:t>
            </a:r>
            <a:r>
              <a:rPr lang="ru-RU" dirty="0" smtClean="0"/>
              <a:t>МБОУ. В ноября </a:t>
            </a:r>
            <a:r>
              <a:rPr lang="ru-RU" dirty="0"/>
              <a:t>2024 года Заказчик оплатил Подрядчику </a:t>
            </a:r>
            <a:r>
              <a:rPr lang="ru-RU" dirty="0" smtClean="0"/>
              <a:t>аванс. </a:t>
            </a:r>
            <a:r>
              <a:rPr lang="ru-RU" dirty="0"/>
              <a:t>Между тем, </a:t>
            </a:r>
            <a:r>
              <a:rPr lang="ru-RU" dirty="0" smtClean="0"/>
              <a:t>до конца года  </a:t>
            </a:r>
            <a:r>
              <a:rPr lang="ru-RU" dirty="0"/>
              <a:t>Подрядчик работы не начал, о причинах неисполнения контракта Заказчику не сообщил. Заказчик неоднократно направлял Подрядчику претензии с требованием незамедлительно начать выполнение работ. Заказчиком принято решение об одностороннем отказе от исполнения муниципального </a:t>
            </a:r>
            <a:r>
              <a:rPr lang="ru-RU" dirty="0" smtClean="0"/>
              <a:t>контракта.</a:t>
            </a:r>
          </a:p>
          <a:p>
            <a:endParaRPr lang="ru-RU" dirty="0"/>
          </a:p>
          <a:p>
            <a:r>
              <a:rPr lang="ru-RU" dirty="0" smtClean="0"/>
              <a:t>	Комиссия Чувашского УФАС при принятии решения учитывала следующее. ООО добровольно </a:t>
            </a:r>
            <a:r>
              <a:rPr lang="ru-RU" dirty="0"/>
              <a:t>приняло участие в электронном аукционе, выразило согласие исполнить условия контракта, предусмотренные извещением о проведении электронного аукциона. Таким образом, соизмерив свои возможности с потребностями заказчика, </a:t>
            </a:r>
            <a:r>
              <a:rPr lang="ru-RU" dirty="0" smtClean="0"/>
              <a:t>ООО, подав </a:t>
            </a:r>
            <a:r>
              <a:rPr lang="ru-RU" dirty="0"/>
              <a:t>заявку на участие в электронном аукционе, в полном объеме осознавало, на каких именно условиях и в какие сроки необходимо выполнить работы, являющиеся предметом контракта. </a:t>
            </a:r>
            <a:endParaRPr lang="ru-RU" dirty="0" smtClean="0"/>
          </a:p>
          <a:p>
            <a:r>
              <a:rPr lang="ru-RU" dirty="0" smtClean="0"/>
              <a:t>	Недобросовестное </a:t>
            </a:r>
            <a:r>
              <a:rPr lang="ru-RU" dirty="0"/>
              <a:t>поведение ООО </a:t>
            </a:r>
            <a:r>
              <a:rPr lang="ru-RU" dirty="0" smtClean="0"/>
              <a:t>ввиду </a:t>
            </a:r>
            <a:r>
              <a:rPr lang="ru-RU" dirty="0"/>
              <a:t>невыполнения своих обязанностей по контракту усложнило деятельность заказчика — социального образовательного учреждения по организации надлежащего безопасного </a:t>
            </a:r>
            <a:r>
              <a:rPr lang="ru-RU" dirty="0" smtClean="0"/>
              <a:t>образовательного </a:t>
            </a:r>
            <a:r>
              <a:rPr lang="ru-RU" dirty="0"/>
              <a:t>процесса обучающихся. </a:t>
            </a:r>
            <a:endParaRPr lang="ru-RU" dirty="0" smtClean="0"/>
          </a:p>
          <a:p>
            <a:r>
              <a:rPr lang="ru-RU" dirty="0" smtClean="0"/>
              <a:t>	Комиссия </a:t>
            </a:r>
            <a:r>
              <a:rPr lang="ru-RU" dirty="0"/>
              <a:t>также </a:t>
            </a:r>
            <a:r>
              <a:rPr lang="ru-RU" dirty="0" smtClean="0"/>
              <a:t>учла, </a:t>
            </a:r>
            <a:r>
              <a:rPr lang="ru-RU" dirty="0"/>
              <a:t>что после принятия Заказчиком решения об одностороннем отказе от исполнения контракта, </a:t>
            </a:r>
            <a:r>
              <a:rPr lang="ru-RU" dirty="0" smtClean="0"/>
              <a:t>ООО </a:t>
            </a:r>
            <a:r>
              <a:rPr lang="ru-RU" dirty="0"/>
              <a:t>не были устранены нарушения, послужившие основанием для принятия такого решения. </a:t>
            </a:r>
            <a:endParaRPr lang="ru-RU" dirty="0" smtClean="0"/>
          </a:p>
          <a:p>
            <a:r>
              <a:rPr lang="ru-RU" dirty="0" smtClean="0"/>
              <a:t>	По </a:t>
            </a:r>
            <a:r>
              <a:rPr lang="ru-RU" dirty="0"/>
              <a:t>итогам рассмотрения данного обращения, Комиссия Чувашского УФАС России пришла к выводу о том, что ООО </a:t>
            </a:r>
            <a:r>
              <a:rPr lang="ru-RU" dirty="0" smtClean="0"/>
              <a:t>существенно нарушило </a:t>
            </a:r>
            <a:r>
              <a:rPr lang="ru-RU" dirty="0"/>
              <a:t>условия заключенного контракта, а именно не </a:t>
            </a:r>
            <a:r>
              <a:rPr lang="ru-RU" dirty="0" smtClean="0"/>
              <a:t>осуществило </a:t>
            </a:r>
            <a:r>
              <a:rPr lang="ru-RU" dirty="0"/>
              <a:t>работы по монтажу ограждения образовательного учреждения, предусмотренные контрактом. Таким образом, действия (бездействия) ООО </a:t>
            </a:r>
            <a:r>
              <a:rPr lang="ru-RU" dirty="0" smtClean="0"/>
              <a:t>свидетельствуют </a:t>
            </a:r>
            <a:r>
              <a:rPr lang="ru-RU" dirty="0"/>
              <a:t>о ненадлежащем исполнении условий контракта</a:t>
            </a:r>
            <a:r>
              <a:rPr lang="ru-RU" dirty="0" smtClean="0"/>
              <a:t>.</a:t>
            </a:r>
          </a:p>
          <a:p>
            <a:endParaRPr lang="ru-RU" sz="1000" dirty="0"/>
          </a:p>
          <a:p>
            <a:r>
              <a:rPr lang="ru-RU" dirty="0" smtClean="0"/>
              <a:t>	</a:t>
            </a:r>
            <a:r>
              <a:rPr lang="ru-RU" b="1" dirty="0" smtClean="0"/>
              <a:t>Комиссией </a:t>
            </a:r>
            <a:r>
              <a:rPr lang="ru-RU" b="1" dirty="0"/>
              <a:t>принято решение </a:t>
            </a:r>
            <a:r>
              <a:rPr lang="ru-RU" b="1" dirty="0" smtClean="0"/>
              <a:t>о </a:t>
            </a:r>
            <a:r>
              <a:rPr lang="ru-RU" b="1" dirty="0"/>
              <a:t>во включении информации в реестр недобросовестных поставщиков </a:t>
            </a:r>
          </a:p>
          <a:p>
            <a:pPr algn="r"/>
            <a:r>
              <a:rPr lang="ru-RU" i="1" dirty="0"/>
              <a:t>Решение по делу №021/10/104-37/2025</a:t>
            </a:r>
          </a:p>
        </p:txBody>
      </p:sp>
    </p:spTree>
    <p:extLst>
      <p:ext uri="{BB962C8B-B14F-4D97-AF65-F5344CB8AC3E}">
        <p14:creationId xmlns:p14="http://schemas.microsoft.com/office/powerpoint/2010/main" val="1333085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18683" y="243421"/>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93075" y="819934"/>
            <a:ext cx="11172939" cy="461665"/>
          </a:xfrm>
          <a:prstGeom prst="rect">
            <a:avLst/>
          </a:prstGeom>
        </p:spPr>
        <p:txBody>
          <a:bodyPr wrap="square">
            <a:spAutoFit/>
          </a:bodyPr>
          <a:lstStyle/>
          <a:p>
            <a:r>
              <a:rPr lang="ru-RU" sz="2400" dirty="0" smtClean="0"/>
              <a:t>	</a:t>
            </a:r>
            <a:endParaRPr lang="ru-RU" sz="2400" dirty="0"/>
          </a:p>
        </p:txBody>
      </p:sp>
      <p:sp>
        <p:nvSpPr>
          <p:cNvPr id="3" name="Прямоугольник 2"/>
          <p:cNvSpPr/>
          <p:nvPr/>
        </p:nvSpPr>
        <p:spPr>
          <a:xfrm>
            <a:off x="7990978" y="6430356"/>
            <a:ext cx="4201022" cy="369332"/>
          </a:xfrm>
          <a:prstGeom prst="rect">
            <a:avLst/>
          </a:prstGeom>
        </p:spPr>
        <p:txBody>
          <a:bodyPr wrap="none">
            <a:spAutoFit/>
          </a:bodyPr>
          <a:lstStyle/>
          <a:p>
            <a:r>
              <a:rPr lang="ru-RU" i="1" dirty="0" smtClean="0"/>
              <a:t>Решение АС ЧР по делу </a:t>
            </a:r>
            <a:r>
              <a:rPr lang="ru-RU" i="1" dirty="0"/>
              <a:t>№ А79-903/2024</a:t>
            </a:r>
          </a:p>
        </p:txBody>
      </p:sp>
      <p:sp>
        <p:nvSpPr>
          <p:cNvPr id="4" name="Прямоугольник 3"/>
          <p:cNvSpPr/>
          <p:nvPr/>
        </p:nvSpPr>
        <p:spPr>
          <a:xfrm>
            <a:off x="261054" y="274825"/>
            <a:ext cx="11836979" cy="6340197"/>
          </a:xfrm>
          <a:prstGeom prst="rect">
            <a:avLst/>
          </a:prstGeom>
        </p:spPr>
        <p:txBody>
          <a:bodyPr wrap="square">
            <a:spAutoFit/>
          </a:bodyPr>
          <a:lstStyle/>
          <a:p>
            <a:r>
              <a:rPr lang="ru-RU" sz="1400" dirty="0" smtClean="0"/>
              <a:t>	</a:t>
            </a:r>
            <a:r>
              <a:rPr lang="ru-RU" sz="1400" dirty="0"/>
              <a:t> Заказчиком на основании статьи 95 Закона о контрактной системе принято решение об одностороннем отказе от исполнения Контракта </a:t>
            </a:r>
            <a:r>
              <a:rPr lang="ru-RU" sz="1400" dirty="0" smtClean="0"/>
              <a:t>на </a:t>
            </a:r>
            <a:r>
              <a:rPr lang="ru-RU" sz="1400" dirty="0"/>
              <a:t>разработку проектной документации в связи с существенным нарушением его </a:t>
            </a:r>
            <a:r>
              <a:rPr lang="ru-RU" sz="1400" dirty="0" smtClean="0"/>
              <a:t>условий. Чувашским УФАС  отказано во включении ООО в РНП.</a:t>
            </a:r>
          </a:p>
          <a:p>
            <a:endParaRPr lang="ru-RU" sz="1400" dirty="0" smtClean="0"/>
          </a:p>
          <a:p>
            <a:r>
              <a:rPr lang="ru-RU" sz="1400" dirty="0" smtClean="0"/>
              <a:t>	Судом установлено, что в </a:t>
            </a:r>
            <a:r>
              <a:rPr lang="ru-RU" sz="1400" dirty="0"/>
              <a:t>ЕИС размещена информация о том, что Заказчиком работы по первому этапу приняты и оплачены, п</a:t>
            </a:r>
            <a:r>
              <a:rPr lang="ru-RU" sz="1400" dirty="0" smtClean="0"/>
              <a:t>ретензия </a:t>
            </a:r>
            <a:r>
              <a:rPr lang="ru-RU" sz="1400" dirty="0"/>
              <a:t>по выполнению работ по первому этапу Обществом </a:t>
            </a:r>
            <a:r>
              <a:rPr lang="ru-RU" sz="1400" dirty="0" smtClean="0"/>
              <a:t>оплачена. </a:t>
            </a:r>
            <a:r>
              <a:rPr lang="ru-RU" sz="1400" dirty="0"/>
              <a:t>Добросовестное поведение подрядчика при исполнении контракта подтверждается имеющейся в материалах дела </a:t>
            </a:r>
            <a:r>
              <a:rPr lang="ru-RU" sz="1400" dirty="0" smtClean="0"/>
              <a:t>перепиской </a:t>
            </a:r>
            <a:r>
              <a:rPr lang="ru-RU" sz="1400" dirty="0"/>
              <a:t>исполнителя с заказчиком, а именно в сведениях, содержащихся в переписке. Так, в материалы дела Обществом представлена </a:t>
            </a:r>
            <a:r>
              <a:rPr lang="ru-RU" sz="1400" dirty="0" smtClean="0"/>
              <a:t>переписка, </a:t>
            </a:r>
            <a:r>
              <a:rPr lang="ru-RU" sz="1400" dirty="0"/>
              <a:t>которая подтверждает, что ООО </a:t>
            </a:r>
            <a:r>
              <a:rPr lang="ru-RU" sz="1400" dirty="0" smtClean="0"/>
              <a:t>приступило </a:t>
            </a:r>
            <a:r>
              <a:rPr lang="ru-RU" sz="1400" dirty="0"/>
              <a:t>к исполнению контракта в 2022 году. Также в адрес Заказчика Обществом были направлены письма с запросами о рассмотрении, а также о согласовании технических решений (о согласовании автопавильонов, о согласовании шкафов наружного освещения, о предоставлении сведений интенсивности дорожного движения на участке, о проблеме с установкой автобусной остановки, так как земельный участок расположен на охранной зоне ВЛ-10 </a:t>
            </a:r>
            <a:r>
              <a:rPr lang="ru-RU" sz="1400" dirty="0" err="1"/>
              <a:t>кв</a:t>
            </a:r>
            <a:r>
              <a:rPr lang="ru-RU" sz="1400" dirty="0"/>
              <a:t>, о согласовании топографической съемки, о необходимости выполнения проектов планировки территорий и проектов межевания территорий, о получении ТУ, о согласовании светильников, о согласовании автобусных остановок, о наружном </a:t>
            </a:r>
            <a:r>
              <a:rPr lang="ru-RU" sz="1400" dirty="0" smtClean="0"/>
              <a:t>освещении). Также </a:t>
            </a:r>
            <a:r>
              <a:rPr lang="ru-RU" sz="1400" dirty="0"/>
              <a:t>самим Заказчиком неоднократно затягивались сроки ответа на запросы Исполнителя </a:t>
            </a:r>
            <a:r>
              <a:rPr lang="ru-RU" sz="1400" dirty="0" smtClean="0"/>
              <a:t>вследствие </a:t>
            </a:r>
            <a:r>
              <a:rPr lang="ru-RU" sz="1400" dirty="0"/>
              <a:t>чего по объективным причинам увеличивались сроки выполнения </a:t>
            </a:r>
            <a:r>
              <a:rPr lang="ru-RU" sz="1400" dirty="0" smtClean="0"/>
              <a:t>работ. Следовательно</a:t>
            </a:r>
            <a:r>
              <a:rPr lang="ru-RU" sz="1400" dirty="0"/>
              <a:t>, содержащиеся в переписке сведения подтверждают принятие Обществом мер для надлежащего исполнения условий контракта</a:t>
            </a:r>
            <a:r>
              <a:rPr lang="ru-RU" sz="1400" dirty="0" smtClean="0"/>
              <a:t>.</a:t>
            </a:r>
          </a:p>
          <a:p>
            <a:r>
              <a:rPr lang="ru-RU" sz="1400" dirty="0" smtClean="0"/>
              <a:t>	Также </a:t>
            </a:r>
            <a:r>
              <a:rPr lang="ru-RU" sz="1400" dirty="0"/>
              <a:t>к надлежащему исполнению Чувашское УФАС России обоснованно отнесло тот факт, что представитель Общества участвовал в собраниях и совещаниях, проводимых в рамках исполнения контракта, предусмотренных пунктом 3.5. Контракта. Кроме того, в процессе выполнения работ Обществом была выявлена невозможность запроектировать остановочные комплексы в соответствии с требованиями Описания объекта </a:t>
            </a:r>
            <a:r>
              <a:rPr lang="ru-RU" sz="1400" dirty="0" smtClean="0"/>
              <a:t>закупки – наличие Охранной </a:t>
            </a:r>
            <a:r>
              <a:rPr lang="ru-RU" sz="1400" dirty="0"/>
              <a:t>зона объектов </a:t>
            </a:r>
            <a:r>
              <a:rPr lang="ru-RU" sz="1400" dirty="0" smtClean="0"/>
              <a:t>электроэнергетики. Обустройство </a:t>
            </a:r>
            <a:r>
              <a:rPr lang="ru-RU" sz="1400" dirty="0"/>
              <a:t>остановочных пунктов общественного транспорта, при эксплуатации которого предполагается массовое скопление людей в охранных зонах ЛЭП, прямо запрещено законодательством. Размещение автобусных остановок влечет угрозу жизни, здоровью граждан, может явиться препятствием в безопасной эксплуатации электрической сети. ООО </a:t>
            </a:r>
            <a:r>
              <a:rPr lang="ru-RU" sz="1400" dirty="0" smtClean="0"/>
              <a:t>неоднократно </a:t>
            </a:r>
            <a:r>
              <a:rPr lang="ru-RU" sz="1400" dirty="0"/>
              <a:t>обращало внимание заказчика на необходимость соблюдения требований ГОСТ при </a:t>
            </a:r>
            <a:r>
              <a:rPr lang="ru-RU" sz="1400" dirty="0" smtClean="0"/>
              <a:t>проектировании. При </a:t>
            </a:r>
            <a:r>
              <a:rPr lang="ru-RU" sz="1400" dirty="0"/>
              <a:t>этом Заказчик не сообщил, каким образом можно выполнить требования Заказчика и как устроить автобусную остановку в противоречие с требованиями ГОСТ Р 52766-2007. </a:t>
            </a:r>
            <a:endParaRPr lang="ru-RU" sz="1400" dirty="0" smtClean="0"/>
          </a:p>
          <a:p>
            <a:r>
              <a:rPr lang="ru-RU" sz="1400" dirty="0" smtClean="0"/>
              <a:t>	Со </a:t>
            </a:r>
            <a:r>
              <a:rPr lang="ru-RU" sz="1400" dirty="0"/>
              <a:t>своей стороны ООО </a:t>
            </a:r>
            <a:r>
              <a:rPr lang="ru-RU" sz="1400" dirty="0" smtClean="0"/>
              <a:t>предлагало </a:t>
            </a:r>
            <a:r>
              <a:rPr lang="ru-RU" sz="1400" dirty="0"/>
              <a:t>Заказчику варианты с переносом автомобильной дороги с разработкой проектов планировки территории (ППТ) и проектов межевания территории объекта (ПМТ) по отдельному договору или с отказом от размещения остановок на выбранных земельных участках, ни один из предложенных вариантов не был согласован Заказчиком. Заказчик в свою очередь не решил вопросы, которые возникли у Исполнителя. Таким образом, Исполнитель фактически не мог исполнить Контракт. </a:t>
            </a:r>
            <a:endParaRPr lang="ru-RU" sz="1400" dirty="0" smtClean="0"/>
          </a:p>
          <a:p>
            <a:r>
              <a:rPr lang="ru-RU" sz="1400" dirty="0"/>
              <a:t>	</a:t>
            </a:r>
            <a:r>
              <a:rPr lang="ru-RU" sz="1400" dirty="0" smtClean="0"/>
              <a:t>Таким </a:t>
            </a:r>
            <a:r>
              <a:rPr lang="ru-RU" sz="1400" dirty="0"/>
              <a:t>образом, при рассмотрении материалов дела </a:t>
            </a:r>
            <a:r>
              <a:rPr lang="ru-RU" sz="1400" dirty="0" smtClean="0"/>
              <a:t>Комиссией </a:t>
            </a:r>
            <a:r>
              <a:rPr lang="ru-RU" sz="1400" dirty="0"/>
              <a:t>Чувашского УФАС справедливо установлено, что Общество выражало свое намерение исполнить Контракт, предпринимало попытки устранить замечания Заказчика, факт просрочки исполнения обязательств по контракту не является однозначным свидетельством недобросовестного поведения исполнителя.</a:t>
            </a:r>
          </a:p>
        </p:txBody>
      </p:sp>
    </p:spTree>
    <p:extLst>
      <p:ext uri="{BB962C8B-B14F-4D97-AF65-F5344CB8AC3E}">
        <p14:creationId xmlns:p14="http://schemas.microsoft.com/office/powerpoint/2010/main" val="295589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93075" y="819934"/>
            <a:ext cx="11172939" cy="461665"/>
          </a:xfrm>
          <a:prstGeom prst="rect">
            <a:avLst/>
          </a:prstGeom>
        </p:spPr>
        <p:txBody>
          <a:bodyPr wrap="square">
            <a:spAutoFit/>
          </a:bodyPr>
          <a:lstStyle/>
          <a:p>
            <a:r>
              <a:rPr lang="ru-RU" sz="2400" dirty="0" smtClean="0"/>
              <a:t>	</a:t>
            </a:r>
            <a:endParaRPr lang="ru-RU" sz="2400" dirty="0"/>
          </a:p>
        </p:txBody>
      </p:sp>
      <p:sp>
        <p:nvSpPr>
          <p:cNvPr id="3" name="Прямоугольник 2"/>
          <p:cNvSpPr/>
          <p:nvPr/>
        </p:nvSpPr>
        <p:spPr>
          <a:xfrm>
            <a:off x="869951" y="1028725"/>
            <a:ext cx="10862630" cy="4801314"/>
          </a:xfrm>
          <a:prstGeom prst="rect">
            <a:avLst/>
          </a:prstGeom>
        </p:spPr>
        <p:txBody>
          <a:bodyPr wrap="square">
            <a:spAutoFit/>
          </a:bodyPr>
          <a:lstStyle/>
          <a:p>
            <a:r>
              <a:rPr lang="ru-RU" dirty="0" smtClean="0"/>
              <a:t>	</a:t>
            </a:r>
            <a:r>
              <a:rPr lang="ru-RU" dirty="0"/>
              <a:t>Заказчиком </a:t>
            </a:r>
            <a:r>
              <a:rPr lang="ru-RU" dirty="0" smtClean="0"/>
              <a:t>на </a:t>
            </a:r>
            <a:r>
              <a:rPr lang="ru-RU" dirty="0"/>
              <a:t>основании статьи 95 Закона о контрактной системе принято решение об одностороннем отказе от исполнения Контракта на выполнение работ по ремонту памятника участникам ВОВ. Основанием для принятия решения о расторжении государственного контракта послужило </a:t>
            </a:r>
            <a:r>
              <a:rPr lang="ru-RU" dirty="0" smtClean="0"/>
              <a:t>то, что  </a:t>
            </a:r>
            <a:r>
              <a:rPr lang="ru-RU" dirty="0"/>
              <a:t>работы </a:t>
            </a:r>
            <a:r>
              <a:rPr lang="ru-RU" dirty="0" smtClean="0"/>
              <a:t>в полном объеме фактически </a:t>
            </a:r>
            <a:r>
              <a:rPr lang="ru-RU" dirty="0"/>
              <a:t>не выполнены.</a:t>
            </a:r>
          </a:p>
          <a:p>
            <a:endParaRPr lang="ru-RU" dirty="0" smtClean="0"/>
          </a:p>
          <a:p>
            <a:r>
              <a:rPr lang="ru-RU" dirty="0" smtClean="0"/>
              <a:t>	Из материалов дела следует</a:t>
            </a:r>
            <a:r>
              <a:rPr lang="ru-RU" dirty="0"/>
              <a:t>, что </a:t>
            </a:r>
            <a:r>
              <a:rPr lang="ru-RU" dirty="0" smtClean="0"/>
              <a:t>на момент расторжения контракта выполнено </a:t>
            </a:r>
            <a:r>
              <a:rPr lang="ru-RU" dirty="0"/>
              <a:t>91,5 % всех работ, предусмотренных </a:t>
            </a:r>
            <a:r>
              <a:rPr lang="ru-RU" dirty="0" smtClean="0"/>
              <a:t>Контрактом. При </a:t>
            </a:r>
            <a:r>
              <a:rPr lang="ru-RU" dirty="0"/>
              <a:t>этом, просрочка была допущена Подрядчиком в связи с нарушением сроков изготовления стел из гранитных </a:t>
            </a:r>
            <a:r>
              <a:rPr lang="ru-RU" dirty="0" smtClean="0"/>
              <a:t>плит, </a:t>
            </a:r>
            <a:r>
              <a:rPr lang="ru-RU" dirty="0"/>
              <a:t>в связи с длительным </a:t>
            </a:r>
            <a:r>
              <a:rPr lang="ru-RU" dirty="0" smtClean="0"/>
              <a:t>сроком изготовления </a:t>
            </a:r>
            <a:r>
              <a:rPr lang="ru-RU" dirty="0"/>
              <a:t>указанных </a:t>
            </a:r>
            <a:r>
              <a:rPr lang="ru-RU" dirty="0" smtClean="0"/>
              <a:t>плит.  В материалы дела представлен договор </a:t>
            </a:r>
            <a:r>
              <a:rPr lang="ru-RU" dirty="0"/>
              <a:t>на их </a:t>
            </a:r>
            <a:r>
              <a:rPr lang="ru-RU" dirty="0" smtClean="0"/>
              <a:t>изготовление, документы о внесении предоплаты </a:t>
            </a:r>
            <a:r>
              <a:rPr lang="ru-RU" dirty="0"/>
              <a:t>за </a:t>
            </a:r>
            <a:r>
              <a:rPr lang="ru-RU" dirty="0" smtClean="0"/>
              <a:t>изготовление</a:t>
            </a:r>
            <a:r>
              <a:rPr lang="ru-RU" dirty="0"/>
              <a:t>. </a:t>
            </a:r>
            <a:endParaRPr lang="ru-RU" dirty="0" smtClean="0"/>
          </a:p>
          <a:p>
            <a:r>
              <a:rPr lang="ru-RU" dirty="0" smtClean="0"/>
              <a:t>	Исследовав </a:t>
            </a:r>
            <a:r>
              <a:rPr lang="ru-RU" dirty="0"/>
              <a:t>представленные сторонами доказательства, учитывая фактические обстоятельства дела, Комиссия установила, что ООО </a:t>
            </a:r>
            <a:r>
              <a:rPr lang="ru-RU" dirty="0" smtClean="0"/>
              <a:t>осуществлялись </a:t>
            </a:r>
            <a:r>
              <a:rPr lang="ru-RU" dirty="0"/>
              <a:t>действия, направленные на фактическое исполнение контракта и свидетельствующие об отсутствии намерения уклониться от исполнения принятых на себя обязательств по контракту. </a:t>
            </a:r>
            <a:endParaRPr lang="ru-RU" dirty="0" smtClean="0"/>
          </a:p>
          <a:p>
            <a:endParaRPr lang="ru-RU" dirty="0"/>
          </a:p>
          <a:p>
            <a:r>
              <a:rPr lang="ru-RU" b="1" dirty="0" smtClean="0"/>
              <a:t>	Комиссией </a:t>
            </a:r>
            <a:r>
              <a:rPr lang="ru-RU" b="1" dirty="0"/>
              <a:t>принято решение об отказе во включении информации в реестр недобросовестных поставщиков</a:t>
            </a:r>
          </a:p>
        </p:txBody>
      </p:sp>
      <p:sp>
        <p:nvSpPr>
          <p:cNvPr id="4" name="Прямоугольник 3"/>
          <p:cNvSpPr/>
          <p:nvPr/>
        </p:nvSpPr>
        <p:spPr>
          <a:xfrm>
            <a:off x="7475002" y="6306675"/>
            <a:ext cx="4424994" cy="369332"/>
          </a:xfrm>
          <a:prstGeom prst="rect">
            <a:avLst/>
          </a:prstGeom>
        </p:spPr>
        <p:txBody>
          <a:bodyPr wrap="none">
            <a:spAutoFit/>
          </a:bodyPr>
          <a:lstStyle/>
          <a:p>
            <a:r>
              <a:rPr lang="ru-RU" i="1" dirty="0"/>
              <a:t>Решение по делу № 021/10/104-1148/2024</a:t>
            </a:r>
          </a:p>
        </p:txBody>
      </p:sp>
    </p:spTree>
    <p:extLst>
      <p:ext uri="{BB962C8B-B14F-4D97-AF65-F5344CB8AC3E}">
        <p14:creationId xmlns:p14="http://schemas.microsoft.com/office/powerpoint/2010/main" val="2342331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44789"/>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593075" y="819934"/>
            <a:ext cx="11172939" cy="461665"/>
          </a:xfrm>
          <a:prstGeom prst="rect">
            <a:avLst/>
          </a:prstGeom>
        </p:spPr>
        <p:txBody>
          <a:bodyPr wrap="square">
            <a:spAutoFit/>
          </a:bodyPr>
          <a:lstStyle/>
          <a:p>
            <a:r>
              <a:rPr lang="ru-RU" sz="2400" dirty="0" smtClean="0"/>
              <a:t>	</a:t>
            </a:r>
            <a:endParaRPr lang="ru-RU" sz="2400" dirty="0"/>
          </a:p>
        </p:txBody>
      </p:sp>
      <p:sp>
        <p:nvSpPr>
          <p:cNvPr id="3" name="Прямоугольник 2"/>
          <p:cNvSpPr/>
          <p:nvPr/>
        </p:nvSpPr>
        <p:spPr>
          <a:xfrm>
            <a:off x="593075" y="819934"/>
            <a:ext cx="11062771" cy="5724644"/>
          </a:xfrm>
          <a:prstGeom prst="rect">
            <a:avLst/>
          </a:prstGeom>
        </p:spPr>
        <p:txBody>
          <a:bodyPr wrap="square">
            <a:spAutoFit/>
          </a:bodyPr>
          <a:lstStyle/>
          <a:p>
            <a:r>
              <a:rPr lang="ru-RU" sz="2000" dirty="0" smtClean="0"/>
              <a:t>	</a:t>
            </a:r>
            <a:r>
              <a:rPr lang="ru-RU" dirty="0" smtClean="0"/>
              <a:t>Заказчиком в 2025 году на </a:t>
            </a:r>
            <a:r>
              <a:rPr lang="ru-RU" dirty="0"/>
              <a:t>основании </a:t>
            </a:r>
            <a:r>
              <a:rPr lang="ru-RU" dirty="0" smtClean="0"/>
              <a:t>статьи </a:t>
            </a:r>
            <a:r>
              <a:rPr lang="ru-RU" dirty="0"/>
              <a:t>95 Закона о контрактной системе принято решение об одностороннем отказе от исполнения Контракта по строительству объекта «Строительство врачебной </a:t>
            </a:r>
            <a:r>
              <a:rPr lang="ru-RU" dirty="0" smtClean="0"/>
              <a:t>амбулатории». Основанием </a:t>
            </a:r>
            <a:r>
              <a:rPr lang="ru-RU" dirty="0"/>
              <a:t>для принятия решения о расторжении государственного контракта </a:t>
            </a:r>
            <a:r>
              <a:rPr lang="ru-RU" dirty="0" smtClean="0"/>
              <a:t>послужило </a:t>
            </a:r>
            <a:r>
              <a:rPr lang="ru-RU" dirty="0"/>
              <a:t>не выполнение </a:t>
            </a:r>
            <a:r>
              <a:rPr lang="ru-RU" dirty="0" smtClean="0"/>
              <a:t>подрядчиком </a:t>
            </a:r>
            <a:r>
              <a:rPr lang="ru-RU" dirty="0"/>
              <a:t>всего комплекса работ, предусмотренных указанным Контрактом</a:t>
            </a:r>
            <a:r>
              <a:rPr lang="ru-RU" dirty="0" smtClean="0"/>
              <a:t>.</a:t>
            </a:r>
          </a:p>
          <a:p>
            <a:endParaRPr lang="ru-RU" dirty="0"/>
          </a:p>
          <a:p>
            <a:r>
              <a:rPr lang="ru-RU" dirty="0" smtClean="0"/>
              <a:t>	Материалами </a:t>
            </a:r>
            <a:r>
              <a:rPr lang="ru-RU" dirty="0"/>
              <a:t>дела подтверждено, что </a:t>
            </a:r>
            <a:r>
              <a:rPr lang="ru-RU" dirty="0" smtClean="0"/>
              <a:t>администрацией муниципального </a:t>
            </a:r>
            <a:r>
              <a:rPr lang="ru-RU" dirty="0"/>
              <a:t>округа </a:t>
            </a:r>
            <a:r>
              <a:rPr lang="ru-RU" dirty="0" smtClean="0"/>
              <a:t>в 2024 году выдано </a:t>
            </a:r>
            <a:r>
              <a:rPr lang="ru-RU" dirty="0"/>
              <a:t>Разрешение на </a:t>
            </a:r>
            <a:r>
              <a:rPr lang="ru-RU" dirty="0" smtClean="0"/>
              <a:t>ввод данного  </a:t>
            </a:r>
            <a:r>
              <a:rPr lang="ru-RU" dirty="0"/>
              <a:t>объекта в эксплуатацию</a:t>
            </a:r>
            <a:r>
              <a:rPr lang="ru-RU" dirty="0" smtClean="0"/>
              <a:t>. Из </a:t>
            </a:r>
            <a:r>
              <a:rPr lang="ru-RU" dirty="0"/>
              <a:t>материалов дела не следует, что к моменту принятия оспариваемого решения предъявленные к сдаче работы выполнены не в полном объеме либо с недостатками, которые исключают возможность их использования. Доказательства направления заказчиком отказа в приемке работ в установленные контрактом сроки в материалах дела отсутствуют. Следовательно, правовые основания для принятия заказчиком решения об одностороннем отказе от исполнения контракта применительно к положениям статьи 715 Гражданского кодекса Российской Федерации </a:t>
            </a:r>
            <a:r>
              <a:rPr lang="ru-RU" dirty="0" smtClean="0"/>
              <a:t> - </a:t>
            </a:r>
            <a:r>
              <a:rPr lang="ru-RU" b="1" dirty="0" smtClean="0"/>
              <a:t>нарушение существенных условий контракта отсутствовали.</a:t>
            </a:r>
          </a:p>
          <a:p>
            <a:r>
              <a:rPr lang="ru-RU" dirty="0" smtClean="0"/>
              <a:t>	Из </a:t>
            </a:r>
            <a:r>
              <a:rPr lang="ru-RU" dirty="0"/>
              <a:t>материалов дела следует, что </a:t>
            </a:r>
            <a:r>
              <a:rPr lang="ru-RU" b="1" dirty="0"/>
              <a:t>основанием расторжения контракта в данном случае является </a:t>
            </a:r>
            <a:r>
              <a:rPr lang="ru-RU" dirty="0"/>
              <a:t>не нарушение существенных условий контракта, а </a:t>
            </a:r>
            <a:r>
              <a:rPr lang="ru-RU" b="1" dirty="0"/>
              <a:t>не устранение недостатков</a:t>
            </a:r>
            <a:r>
              <a:rPr lang="ru-RU" dirty="0"/>
              <a:t>. Данное обстоятельство также подтверждается поданным заказчиком исковым заявлением в Арбитражный суд ЧР </a:t>
            </a:r>
            <a:r>
              <a:rPr lang="ru-RU" dirty="0" smtClean="0"/>
              <a:t>об </a:t>
            </a:r>
            <a:r>
              <a:rPr lang="ru-RU" dirty="0" err="1"/>
              <a:t>обязании</a:t>
            </a:r>
            <a:r>
              <a:rPr lang="ru-RU" dirty="0"/>
              <a:t> устранить недостатки </a:t>
            </a:r>
            <a:r>
              <a:rPr lang="ru-RU" dirty="0" smtClean="0"/>
              <a:t>работ.</a:t>
            </a:r>
          </a:p>
          <a:p>
            <a:endParaRPr lang="ru-RU" dirty="0"/>
          </a:p>
          <a:p>
            <a:pPr algn="just" defTabSz="1828800">
              <a:spcBef>
                <a:spcPts val="0"/>
              </a:spcBef>
              <a:defRPr sz="5000" b="1">
                <a:latin typeface="Times New Roman" panose="02020603050405020304"/>
                <a:ea typeface="Times New Roman" panose="02020603050405020304"/>
                <a:cs typeface="Times New Roman" panose="02020603050405020304"/>
                <a:sym typeface="Times New Roman" panose="02020603050405020304"/>
              </a:defRPr>
            </a:pPr>
            <a:r>
              <a:rPr lang="ru-RU" sz="2000" dirty="0" smtClean="0"/>
              <a:t>       Комиссией принято решение об </a:t>
            </a:r>
            <a:r>
              <a:rPr lang="ru-RU" sz="2000" dirty="0"/>
              <a:t>отказе во включении </a:t>
            </a:r>
            <a:r>
              <a:rPr lang="ru-RU" sz="2000" dirty="0" smtClean="0"/>
              <a:t>информации в </a:t>
            </a:r>
            <a:r>
              <a:rPr lang="ru-RU" sz="2000" dirty="0"/>
              <a:t>реестр недобросовестных поставщиков </a:t>
            </a:r>
          </a:p>
        </p:txBody>
      </p:sp>
      <p:sp>
        <p:nvSpPr>
          <p:cNvPr id="4" name="Прямоугольник 3"/>
          <p:cNvSpPr/>
          <p:nvPr/>
        </p:nvSpPr>
        <p:spPr>
          <a:xfrm>
            <a:off x="7844206" y="6452363"/>
            <a:ext cx="4190955" cy="369332"/>
          </a:xfrm>
          <a:prstGeom prst="rect">
            <a:avLst/>
          </a:prstGeom>
        </p:spPr>
        <p:txBody>
          <a:bodyPr wrap="none">
            <a:spAutoFit/>
          </a:bodyPr>
          <a:lstStyle/>
          <a:p>
            <a:r>
              <a:rPr lang="ru-RU" i="1" dirty="0"/>
              <a:t>Решение по делу № 021/10/104-86/2025</a:t>
            </a:r>
          </a:p>
        </p:txBody>
      </p:sp>
    </p:spTree>
    <p:extLst>
      <p:ext uri="{BB962C8B-B14F-4D97-AF65-F5344CB8AC3E}">
        <p14:creationId xmlns:p14="http://schemas.microsoft.com/office/powerpoint/2010/main" val="4047626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318" descr="Picture 318"/>
          <p:cNvPicPr>
            <a:picLocks noChangeAspect="1"/>
          </p:cNvPicPr>
          <p:nvPr/>
        </p:nvPicPr>
        <p:blipFill>
          <a:blip r:embed="rId2"/>
          <a:stretch>
            <a:fillRect/>
          </a:stretch>
        </p:blipFill>
        <p:spPr>
          <a:xfrm>
            <a:off x="0" y="0"/>
            <a:ext cx="5568120" cy="6921001"/>
          </a:xfrm>
          <a:prstGeom prst="rect">
            <a:avLst/>
          </a:prstGeom>
          <a:ln w="12700">
            <a:miter lim="400000"/>
            <a:headEnd/>
            <a:tailEnd/>
          </a:ln>
        </p:spPr>
      </p:pic>
      <p:sp>
        <p:nvSpPr>
          <p:cNvPr id="221" name="Shape 319"/>
          <p:cNvSpPr txBox="1"/>
          <p:nvPr/>
        </p:nvSpPr>
        <p:spPr>
          <a:xfrm>
            <a:off x="240599" y="199071"/>
            <a:ext cx="11710801" cy="1323439"/>
          </a:xfrm>
          <a:prstGeom prst="rect">
            <a:avLst/>
          </a:prstGeom>
          <a:ln w="12700">
            <a:miter lim="400000"/>
          </a:ln>
        </p:spPr>
        <p:txBody>
          <a:bodyPr tIns="45720" bIns="45720">
            <a:spAutoFit/>
          </a:bodyPr>
          <a:lstStyle/>
          <a:p>
            <a:pPr algn="just">
              <a:defRPr sz="4000" b="1" spc="-2">
                <a:solidFill>
                  <a:srgbClr val="FF0000"/>
                </a:solidFill>
                <a:latin typeface="Times New Roman" panose="02020603050405020304"/>
                <a:ea typeface="Times New Roman" panose="02020603050405020304"/>
                <a:cs typeface="Times New Roman" panose="02020603050405020304"/>
                <a:sym typeface="Times New Roman" panose="02020603050405020304"/>
              </a:defRPr>
            </a:pPr>
            <a:r>
              <a:rPr sz="2000" dirty="0"/>
              <a:t>ВОПРОС: </a:t>
            </a:r>
            <a:r>
              <a:rPr sz="2000" dirty="0" err="1">
                <a:solidFill>
                  <a:srgbClr val="000000"/>
                </a:solidFill>
              </a:rPr>
              <a:t>вправе</a:t>
            </a:r>
            <a:r>
              <a:rPr sz="2000" dirty="0">
                <a:solidFill>
                  <a:srgbClr val="000000"/>
                </a:solidFill>
              </a:rPr>
              <a:t> </a:t>
            </a:r>
            <a:r>
              <a:rPr sz="2000" dirty="0" err="1">
                <a:solidFill>
                  <a:srgbClr val="000000"/>
                </a:solidFill>
              </a:rPr>
              <a:t>ли</a:t>
            </a:r>
            <a:r>
              <a:rPr sz="2000" dirty="0">
                <a:solidFill>
                  <a:srgbClr val="000000"/>
                </a:solidFill>
              </a:rPr>
              <a:t> </a:t>
            </a:r>
            <a:r>
              <a:rPr sz="2000" dirty="0" err="1">
                <a:solidFill>
                  <a:srgbClr val="000000"/>
                </a:solidFill>
              </a:rPr>
              <a:t>заказчик</a:t>
            </a:r>
            <a:r>
              <a:rPr sz="2000" dirty="0">
                <a:solidFill>
                  <a:srgbClr val="000000"/>
                </a:solidFill>
              </a:rPr>
              <a:t> </a:t>
            </a:r>
            <a:r>
              <a:rPr sz="2000" dirty="0" err="1">
                <a:solidFill>
                  <a:srgbClr val="000000"/>
                </a:solidFill>
              </a:rPr>
              <a:t>принять</a:t>
            </a:r>
            <a:r>
              <a:rPr sz="2000" dirty="0">
                <a:solidFill>
                  <a:srgbClr val="000000"/>
                </a:solidFill>
              </a:rPr>
              <a:t> </a:t>
            </a:r>
            <a:r>
              <a:rPr sz="2000" dirty="0" err="1">
                <a:solidFill>
                  <a:srgbClr val="000000"/>
                </a:solidFill>
              </a:rPr>
              <a:t>решение</a:t>
            </a:r>
            <a:r>
              <a:rPr sz="2000" dirty="0">
                <a:solidFill>
                  <a:srgbClr val="000000"/>
                </a:solidFill>
              </a:rPr>
              <a:t> </a:t>
            </a:r>
            <a:r>
              <a:rPr sz="2000" dirty="0" err="1">
                <a:solidFill>
                  <a:srgbClr val="000000"/>
                </a:solidFill>
              </a:rPr>
              <a:t>об</a:t>
            </a:r>
            <a:r>
              <a:rPr sz="2000" dirty="0">
                <a:solidFill>
                  <a:srgbClr val="000000"/>
                </a:solidFill>
              </a:rPr>
              <a:t> </a:t>
            </a:r>
            <a:r>
              <a:rPr sz="2000" dirty="0" err="1">
                <a:solidFill>
                  <a:srgbClr val="000000"/>
                </a:solidFill>
              </a:rPr>
              <a:t>одностороннем</a:t>
            </a:r>
            <a:r>
              <a:rPr sz="2000" dirty="0">
                <a:solidFill>
                  <a:srgbClr val="000000"/>
                </a:solidFill>
              </a:rPr>
              <a:t> </a:t>
            </a:r>
            <a:r>
              <a:rPr sz="2000" dirty="0" err="1">
                <a:solidFill>
                  <a:srgbClr val="000000"/>
                </a:solidFill>
              </a:rPr>
              <a:t>отказе</a:t>
            </a:r>
            <a:r>
              <a:rPr sz="2000" dirty="0">
                <a:solidFill>
                  <a:srgbClr val="000000"/>
                </a:solidFill>
              </a:rPr>
              <a:t> </a:t>
            </a:r>
            <a:r>
              <a:rPr sz="2000" dirty="0" err="1">
                <a:solidFill>
                  <a:srgbClr val="000000"/>
                </a:solidFill>
              </a:rPr>
              <a:t>от</a:t>
            </a:r>
            <a:r>
              <a:rPr sz="2000" dirty="0">
                <a:solidFill>
                  <a:srgbClr val="000000"/>
                </a:solidFill>
              </a:rPr>
              <a:t> </a:t>
            </a:r>
            <a:r>
              <a:rPr sz="2000" dirty="0" err="1">
                <a:solidFill>
                  <a:srgbClr val="000000"/>
                </a:solidFill>
              </a:rPr>
              <a:t>исполнения</a:t>
            </a:r>
            <a:r>
              <a:rPr sz="2000" dirty="0">
                <a:solidFill>
                  <a:srgbClr val="000000"/>
                </a:solidFill>
              </a:rPr>
              <a:t> </a:t>
            </a:r>
            <a:r>
              <a:rPr sz="2000" dirty="0" err="1">
                <a:solidFill>
                  <a:srgbClr val="000000"/>
                </a:solidFill>
              </a:rPr>
              <a:t>контракта</a:t>
            </a:r>
            <a:r>
              <a:rPr sz="2000" dirty="0">
                <a:solidFill>
                  <a:srgbClr val="000000"/>
                </a:solidFill>
              </a:rPr>
              <a:t> в </a:t>
            </a:r>
            <a:r>
              <a:rPr sz="2000" dirty="0" err="1">
                <a:solidFill>
                  <a:srgbClr val="000000"/>
                </a:solidFill>
              </a:rPr>
              <a:t>случае</a:t>
            </a:r>
            <a:r>
              <a:rPr sz="2000" dirty="0">
                <a:solidFill>
                  <a:srgbClr val="000000"/>
                </a:solidFill>
              </a:rPr>
              <a:t>, </a:t>
            </a:r>
            <a:r>
              <a:rPr sz="2000" dirty="0" err="1">
                <a:solidFill>
                  <a:srgbClr val="000000"/>
                </a:solidFill>
              </a:rPr>
              <a:t>если</a:t>
            </a:r>
            <a:r>
              <a:rPr sz="2000" dirty="0">
                <a:solidFill>
                  <a:srgbClr val="000000"/>
                </a:solidFill>
              </a:rPr>
              <a:t> в </a:t>
            </a:r>
            <a:r>
              <a:rPr sz="2000" dirty="0" err="1">
                <a:solidFill>
                  <a:srgbClr val="000000"/>
                </a:solidFill>
              </a:rPr>
              <a:t>ходе</a:t>
            </a:r>
            <a:r>
              <a:rPr sz="2000" dirty="0">
                <a:solidFill>
                  <a:srgbClr val="000000"/>
                </a:solidFill>
              </a:rPr>
              <a:t> </a:t>
            </a:r>
            <a:r>
              <a:rPr sz="2000" dirty="0" err="1">
                <a:solidFill>
                  <a:srgbClr val="000000"/>
                </a:solidFill>
              </a:rPr>
              <a:t>исполнения</a:t>
            </a:r>
            <a:r>
              <a:rPr sz="2000" dirty="0">
                <a:solidFill>
                  <a:srgbClr val="000000"/>
                </a:solidFill>
              </a:rPr>
              <a:t> </a:t>
            </a:r>
            <a:r>
              <a:rPr sz="2000" dirty="0" err="1">
                <a:solidFill>
                  <a:srgbClr val="000000"/>
                </a:solidFill>
              </a:rPr>
              <a:t>контракта</a:t>
            </a:r>
            <a:r>
              <a:rPr sz="2000" dirty="0">
                <a:solidFill>
                  <a:srgbClr val="000000"/>
                </a:solidFill>
              </a:rPr>
              <a:t> </a:t>
            </a:r>
            <a:r>
              <a:rPr sz="2000" dirty="0" err="1">
                <a:solidFill>
                  <a:srgbClr val="000000"/>
                </a:solidFill>
              </a:rPr>
              <a:t>им</a:t>
            </a:r>
            <a:r>
              <a:rPr sz="2000" dirty="0">
                <a:solidFill>
                  <a:srgbClr val="000000"/>
                </a:solidFill>
              </a:rPr>
              <a:t> </a:t>
            </a:r>
            <a:r>
              <a:rPr sz="2000" dirty="0" err="1">
                <a:solidFill>
                  <a:srgbClr val="000000"/>
                </a:solidFill>
              </a:rPr>
              <a:t>установлено</a:t>
            </a:r>
            <a:r>
              <a:rPr sz="2000" dirty="0">
                <a:solidFill>
                  <a:srgbClr val="000000"/>
                </a:solidFill>
              </a:rPr>
              <a:t>, </a:t>
            </a:r>
            <a:r>
              <a:rPr sz="2000" dirty="0" err="1">
                <a:solidFill>
                  <a:srgbClr val="000000"/>
                </a:solidFill>
              </a:rPr>
              <a:t>что</a:t>
            </a:r>
            <a:r>
              <a:rPr sz="2000" dirty="0">
                <a:solidFill>
                  <a:srgbClr val="000000"/>
                </a:solidFill>
              </a:rPr>
              <a:t> </a:t>
            </a:r>
            <a:r>
              <a:rPr sz="2000" dirty="0" err="1">
                <a:solidFill>
                  <a:srgbClr val="000000"/>
                </a:solidFill>
              </a:rPr>
              <a:t>сведения</a:t>
            </a:r>
            <a:r>
              <a:rPr sz="2000" dirty="0">
                <a:solidFill>
                  <a:srgbClr val="000000"/>
                </a:solidFill>
              </a:rPr>
              <a:t> о </a:t>
            </a:r>
            <a:r>
              <a:rPr sz="2000" dirty="0" err="1">
                <a:solidFill>
                  <a:srgbClr val="000000"/>
                </a:solidFill>
              </a:rPr>
              <a:t>поставщике</a:t>
            </a:r>
            <a:r>
              <a:rPr sz="2000" dirty="0">
                <a:solidFill>
                  <a:srgbClr val="000000"/>
                </a:solidFill>
              </a:rPr>
              <a:t> (</a:t>
            </a:r>
            <a:r>
              <a:rPr sz="2000" dirty="0" err="1">
                <a:solidFill>
                  <a:srgbClr val="000000"/>
                </a:solidFill>
              </a:rPr>
              <a:t>подрядчике</a:t>
            </a:r>
            <a:r>
              <a:rPr sz="2000" dirty="0">
                <a:solidFill>
                  <a:srgbClr val="000000"/>
                </a:solidFill>
              </a:rPr>
              <a:t>, </a:t>
            </a:r>
            <a:r>
              <a:rPr sz="2000" dirty="0" err="1">
                <a:solidFill>
                  <a:srgbClr val="000000"/>
                </a:solidFill>
              </a:rPr>
              <a:t>исполнителе</a:t>
            </a:r>
            <a:r>
              <a:rPr sz="2000" dirty="0">
                <a:solidFill>
                  <a:srgbClr val="000000"/>
                </a:solidFill>
              </a:rPr>
              <a:t>) </a:t>
            </a:r>
            <a:r>
              <a:rPr sz="2000" dirty="0" err="1">
                <a:solidFill>
                  <a:srgbClr val="000000"/>
                </a:solidFill>
              </a:rPr>
              <a:t>включены</a:t>
            </a:r>
            <a:r>
              <a:rPr sz="2000" dirty="0">
                <a:solidFill>
                  <a:srgbClr val="000000"/>
                </a:solidFill>
              </a:rPr>
              <a:t> в РНП?</a:t>
            </a:r>
          </a:p>
          <a:p>
            <a:pPr algn="just">
              <a:defRPr sz="4000" b="1" spc="-2">
                <a:solidFill>
                  <a:srgbClr val="FF0000"/>
                </a:solidFill>
                <a:latin typeface="Times New Roman" panose="02020603050405020304"/>
                <a:ea typeface="Times New Roman" panose="02020603050405020304"/>
                <a:cs typeface="Times New Roman" panose="02020603050405020304"/>
                <a:sym typeface="Times New Roman" panose="02020603050405020304"/>
              </a:defRPr>
            </a:pPr>
            <a:r>
              <a:rPr sz="2000" dirty="0"/>
              <a:t> </a:t>
            </a:r>
          </a:p>
        </p:txBody>
      </p:sp>
      <p:sp>
        <p:nvSpPr>
          <p:cNvPr id="223" name="Shape 321"/>
          <p:cNvSpPr/>
          <p:nvPr/>
        </p:nvSpPr>
        <p:spPr>
          <a:xfrm>
            <a:off x="11430002" y="6253202"/>
            <a:ext cx="605161" cy="476279"/>
          </a:xfrm>
          <a:prstGeom prst="ellipse">
            <a:avLst/>
          </a:prstGeom>
          <a:ln w="38100">
            <a:solidFill>
              <a:srgbClr val="FFFFFF"/>
            </a:solidFill>
          </a:ln>
        </p:spPr>
        <p:txBody>
          <a:bodyPr tIns="45720" bIns="45720" anchor="ctr"/>
          <a:lstStyle/>
          <a:p>
            <a:pPr algn="ctr">
              <a:defRPr sz="3600" spc="-2">
                <a:latin typeface="Arial" panose="020B0604020202020204"/>
                <a:ea typeface="Arial" panose="020B0604020202020204"/>
                <a:cs typeface="Arial" panose="020B0604020202020204"/>
                <a:sym typeface="Arial" panose="020B0604020202020204"/>
              </a:defRPr>
            </a:pPr>
            <a:endParaRPr/>
          </a:p>
        </p:txBody>
      </p:sp>
      <p:sp>
        <p:nvSpPr>
          <p:cNvPr id="224" name="Shape 324"/>
          <p:cNvSpPr txBox="1"/>
          <p:nvPr/>
        </p:nvSpPr>
        <p:spPr>
          <a:xfrm>
            <a:off x="240599" y="1551060"/>
            <a:ext cx="11574000" cy="4708981"/>
          </a:xfrm>
          <a:prstGeom prst="rect">
            <a:avLst/>
          </a:prstGeom>
          <a:ln w="12700">
            <a:miter lim="400000"/>
          </a:ln>
        </p:spPr>
        <p:txBody>
          <a:bodyPr tIns="45720" bIns="45720">
            <a:spAutoFit/>
          </a:bodyPr>
          <a:lstStyle/>
          <a:p>
            <a:pPr indent="480378" algn="just">
              <a:defRPr sz="3600">
                <a:latin typeface="Times New Roman" panose="02020603050405020304"/>
                <a:ea typeface="Times New Roman" panose="02020603050405020304"/>
                <a:cs typeface="Times New Roman" panose="02020603050405020304"/>
                <a:sym typeface="Times New Roman" panose="02020603050405020304"/>
              </a:defRPr>
            </a:pPr>
            <a:r>
              <a:rPr sz="2000" dirty="0" err="1"/>
              <a:t>Подпунктом</a:t>
            </a:r>
            <a:r>
              <a:rPr sz="2000" dirty="0"/>
              <a:t> «а», «б» </a:t>
            </a:r>
            <a:r>
              <a:rPr sz="2000" dirty="0" err="1"/>
              <a:t>пункта</a:t>
            </a:r>
            <a:r>
              <a:rPr sz="2000" dirty="0"/>
              <a:t> 1 </a:t>
            </a:r>
            <a:r>
              <a:rPr sz="2000" dirty="0" err="1"/>
              <a:t>части</a:t>
            </a:r>
            <a:r>
              <a:rPr sz="2000" dirty="0"/>
              <a:t> 15 </a:t>
            </a:r>
            <a:r>
              <a:rPr sz="2000" dirty="0" err="1"/>
              <a:t>статьи</a:t>
            </a:r>
            <a:r>
              <a:rPr sz="2000" dirty="0"/>
              <a:t> 95 </a:t>
            </a:r>
            <a:r>
              <a:rPr sz="2000" dirty="0" err="1"/>
              <a:t>Закона</a:t>
            </a:r>
            <a:r>
              <a:rPr sz="2000" dirty="0"/>
              <a:t> № 44-ФЗ </a:t>
            </a:r>
            <a:r>
              <a:rPr sz="2000" dirty="0" err="1"/>
              <a:t>установлено</a:t>
            </a:r>
            <a:r>
              <a:rPr sz="2000" dirty="0"/>
              <a:t>, </a:t>
            </a:r>
            <a:r>
              <a:rPr sz="2000" dirty="0" err="1"/>
              <a:t>что</a:t>
            </a:r>
            <a:r>
              <a:rPr sz="2000" dirty="0"/>
              <a:t> </a:t>
            </a:r>
            <a:r>
              <a:rPr sz="2000" dirty="0" err="1"/>
              <a:t>заказчик</a:t>
            </a:r>
            <a:r>
              <a:rPr sz="2000" dirty="0"/>
              <a:t> </a:t>
            </a:r>
            <a:r>
              <a:rPr sz="2000" dirty="0" err="1"/>
              <a:t>обязан</a:t>
            </a:r>
            <a:r>
              <a:rPr sz="2000" dirty="0"/>
              <a:t> </a:t>
            </a:r>
            <a:r>
              <a:rPr sz="2000" dirty="0" err="1"/>
              <a:t>принять</a:t>
            </a:r>
            <a:r>
              <a:rPr sz="2000" dirty="0"/>
              <a:t> </a:t>
            </a:r>
            <a:r>
              <a:rPr sz="2000" dirty="0" err="1"/>
              <a:t>решение</a:t>
            </a:r>
            <a:r>
              <a:rPr sz="2000" dirty="0"/>
              <a:t> </a:t>
            </a:r>
            <a:r>
              <a:rPr sz="2000" dirty="0" err="1"/>
              <a:t>об</a:t>
            </a:r>
            <a:r>
              <a:rPr sz="2000" dirty="0"/>
              <a:t> </a:t>
            </a:r>
            <a:r>
              <a:rPr sz="2000" dirty="0" err="1"/>
              <a:t>одностороннем</a:t>
            </a:r>
            <a:r>
              <a:rPr sz="2000" dirty="0"/>
              <a:t> </a:t>
            </a:r>
            <a:r>
              <a:rPr sz="2000" dirty="0" err="1"/>
              <a:t>отказе</a:t>
            </a:r>
            <a:r>
              <a:rPr sz="2000" dirty="0"/>
              <a:t> </a:t>
            </a:r>
            <a:r>
              <a:rPr sz="2000" dirty="0" err="1"/>
              <a:t>от</a:t>
            </a:r>
            <a:r>
              <a:rPr sz="2000" dirty="0"/>
              <a:t> </a:t>
            </a:r>
            <a:r>
              <a:rPr sz="2000" dirty="0" err="1"/>
              <a:t>исполнения</a:t>
            </a:r>
            <a:r>
              <a:rPr sz="2000" dirty="0"/>
              <a:t> </a:t>
            </a:r>
            <a:r>
              <a:rPr sz="2000" dirty="0" err="1"/>
              <a:t>контракта</a:t>
            </a:r>
            <a:r>
              <a:rPr sz="2000" dirty="0"/>
              <a:t> в </a:t>
            </a:r>
            <a:r>
              <a:rPr sz="2000" dirty="0" err="1"/>
              <a:t>случаях</a:t>
            </a:r>
            <a:r>
              <a:rPr sz="2000" dirty="0"/>
              <a:t>: </a:t>
            </a:r>
          </a:p>
          <a:p>
            <a:pPr indent="480378" algn="just">
              <a:defRPr sz="3600">
                <a:latin typeface="Times New Roman" panose="02020603050405020304"/>
                <a:ea typeface="Times New Roman" panose="02020603050405020304"/>
                <a:cs typeface="Times New Roman" panose="02020603050405020304"/>
                <a:sym typeface="Times New Roman" panose="02020603050405020304"/>
              </a:defRPr>
            </a:pPr>
            <a:r>
              <a:rPr sz="2000" dirty="0" err="1"/>
              <a:t>поставщик</a:t>
            </a:r>
            <a:r>
              <a:rPr sz="2000" dirty="0"/>
              <a:t> (</a:t>
            </a:r>
            <a:r>
              <a:rPr sz="2000" dirty="0" err="1"/>
              <a:t>подрядчик</a:t>
            </a:r>
            <a:r>
              <a:rPr sz="2000" dirty="0"/>
              <a:t>, </a:t>
            </a:r>
            <a:r>
              <a:rPr sz="2000" dirty="0" err="1"/>
              <a:t>исполнитель</a:t>
            </a:r>
            <a:r>
              <a:rPr sz="2000" dirty="0"/>
              <a:t>) и (</a:t>
            </a:r>
            <a:r>
              <a:rPr sz="2000" dirty="0" err="1"/>
              <a:t>или</a:t>
            </a:r>
            <a:r>
              <a:rPr sz="2000" dirty="0"/>
              <a:t>) </a:t>
            </a:r>
            <a:r>
              <a:rPr sz="2000" dirty="0" err="1"/>
              <a:t>поставляемый</a:t>
            </a:r>
            <a:r>
              <a:rPr sz="2000" dirty="0"/>
              <a:t> </a:t>
            </a:r>
            <a:r>
              <a:rPr sz="2000" dirty="0" err="1"/>
              <a:t>товар</a:t>
            </a:r>
            <a:r>
              <a:rPr sz="2000" dirty="0"/>
              <a:t> </a:t>
            </a:r>
            <a:r>
              <a:rPr sz="2000" dirty="0" err="1"/>
              <a:t>перестали</a:t>
            </a:r>
            <a:r>
              <a:rPr sz="2000" dirty="0"/>
              <a:t> </a:t>
            </a:r>
            <a:r>
              <a:rPr sz="2000" dirty="0" err="1"/>
              <a:t>соответствовать</a:t>
            </a:r>
            <a:r>
              <a:rPr sz="2000" dirty="0"/>
              <a:t> </a:t>
            </a:r>
            <a:r>
              <a:rPr sz="2000" dirty="0" err="1"/>
              <a:t>установленным</a:t>
            </a:r>
            <a:r>
              <a:rPr sz="2000" dirty="0"/>
              <a:t> </a:t>
            </a:r>
            <a:r>
              <a:rPr sz="2000" dirty="0" err="1"/>
              <a:t>извещением</a:t>
            </a:r>
            <a:r>
              <a:rPr sz="2000" dirty="0"/>
              <a:t> </a:t>
            </a:r>
            <a:r>
              <a:rPr sz="2000" dirty="0" err="1"/>
              <a:t>об</a:t>
            </a:r>
            <a:r>
              <a:rPr sz="2000" dirty="0"/>
              <a:t> </a:t>
            </a:r>
            <a:r>
              <a:rPr sz="2000" dirty="0" err="1"/>
              <a:t>осуществлении</a:t>
            </a:r>
            <a:r>
              <a:rPr sz="2000" dirty="0"/>
              <a:t> </a:t>
            </a:r>
            <a:r>
              <a:rPr sz="2000" dirty="0" err="1"/>
              <a:t>закупки</a:t>
            </a:r>
            <a:r>
              <a:rPr sz="2000" dirty="0"/>
              <a:t> и (</a:t>
            </a:r>
            <a:r>
              <a:rPr sz="2000" dirty="0" err="1"/>
              <a:t>или</a:t>
            </a:r>
            <a:r>
              <a:rPr sz="2000" dirty="0"/>
              <a:t>) </a:t>
            </a:r>
            <a:r>
              <a:rPr sz="2000" dirty="0" err="1"/>
              <a:t>документацией</a:t>
            </a:r>
            <a:r>
              <a:rPr sz="2000" dirty="0"/>
              <a:t> о </a:t>
            </a:r>
            <a:r>
              <a:rPr sz="2000" dirty="0" err="1"/>
              <a:t>закупке</a:t>
            </a:r>
            <a:r>
              <a:rPr sz="2000" dirty="0"/>
              <a:t> (</a:t>
            </a:r>
            <a:r>
              <a:rPr sz="2000" dirty="0" err="1"/>
              <a:t>если</a:t>
            </a:r>
            <a:r>
              <a:rPr sz="2000" dirty="0"/>
              <a:t> </a:t>
            </a:r>
            <a:r>
              <a:rPr sz="2000" dirty="0" err="1"/>
              <a:t>Законом</a:t>
            </a:r>
            <a:r>
              <a:rPr sz="2000" dirty="0"/>
              <a:t> № 44-ФЗ </a:t>
            </a:r>
            <a:r>
              <a:rPr sz="2000" dirty="0" err="1"/>
              <a:t>предусмотрена</a:t>
            </a:r>
            <a:r>
              <a:rPr sz="2000" dirty="0"/>
              <a:t> </a:t>
            </a:r>
            <a:r>
              <a:rPr sz="2000" dirty="0" err="1"/>
              <a:t>документация</a:t>
            </a:r>
            <a:r>
              <a:rPr sz="2000" dirty="0"/>
              <a:t> о </a:t>
            </a:r>
            <a:r>
              <a:rPr sz="2000" dirty="0" err="1"/>
              <a:t>закупке</a:t>
            </a:r>
            <a:r>
              <a:rPr sz="2000" dirty="0"/>
              <a:t>) </a:t>
            </a:r>
            <a:r>
              <a:rPr sz="2000" dirty="0" err="1"/>
              <a:t>требованиям</a:t>
            </a:r>
            <a:r>
              <a:rPr sz="2000" dirty="0"/>
              <a:t> к </a:t>
            </a:r>
            <a:r>
              <a:rPr sz="2000" dirty="0" err="1"/>
              <a:t>участникам</a:t>
            </a:r>
            <a:r>
              <a:rPr sz="2000" dirty="0"/>
              <a:t> </a:t>
            </a:r>
            <a:r>
              <a:rPr sz="2000" dirty="0" err="1"/>
              <a:t>закупки</a:t>
            </a:r>
            <a:r>
              <a:rPr sz="2000" dirty="0"/>
              <a:t> </a:t>
            </a:r>
            <a:r>
              <a:rPr sz="2000" b="1" i="1" dirty="0"/>
              <a:t>(</a:t>
            </a:r>
            <a:r>
              <a:rPr sz="2000" b="1" i="1" dirty="0" err="1"/>
              <a:t>за</a:t>
            </a:r>
            <a:r>
              <a:rPr sz="2000" b="1" i="1" dirty="0"/>
              <a:t> </a:t>
            </a:r>
            <a:r>
              <a:rPr sz="2000" b="1" i="1" dirty="0" err="1"/>
              <a:t>исключением</a:t>
            </a:r>
            <a:r>
              <a:rPr sz="2000" b="1" i="1" dirty="0"/>
              <a:t> </a:t>
            </a:r>
            <a:r>
              <a:rPr sz="2000" b="1" i="1" dirty="0" err="1"/>
              <a:t>требования</a:t>
            </a:r>
            <a:r>
              <a:rPr sz="2000" b="1" i="1" dirty="0"/>
              <a:t>, </a:t>
            </a:r>
            <a:r>
              <a:rPr sz="2000" b="1" i="1" dirty="0" err="1"/>
              <a:t>предусмотренного</a:t>
            </a:r>
            <a:r>
              <a:rPr sz="2000" b="1" i="1" dirty="0"/>
              <a:t> </a:t>
            </a:r>
            <a:r>
              <a:rPr sz="2000" b="1" i="1" dirty="0" err="1"/>
              <a:t>частью</a:t>
            </a:r>
            <a:r>
              <a:rPr sz="2000" b="1" i="1" dirty="0"/>
              <a:t> 1.1 (</a:t>
            </a:r>
            <a:r>
              <a:rPr sz="2000" b="1" i="1" dirty="0" err="1"/>
              <a:t>при</a:t>
            </a:r>
            <a:r>
              <a:rPr sz="2000" b="1" i="1" dirty="0"/>
              <a:t> </a:t>
            </a:r>
            <a:r>
              <a:rPr sz="2000" b="1" i="1" dirty="0" err="1"/>
              <a:t>наличии</a:t>
            </a:r>
            <a:r>
              <a:rPr sz="2000" b="1" i="1" dirty="0"/>
              <a:t> </a:t>
            </a:r>
            <a:r>
              <a:rPr sz="2000" b="1" i="1" dirty="0" err="1"/>
              <a:t>такого</a:t>
            </a:r>
            <a:r>
              <a:rPr sz="2000" b="1" i="1" dirty="0"/>
              <a:t> </a:t>
            </a:r>
            <a:r>
              <a:rPr sz="2000" b="1" i="1" dirty="0" err="1"/>
              <a:t>требования</a:t>
            </a:r>
            <a:r>
              <a:rPr sz="2000" b="1" i="1" dirty="0"/>
              <a:t>) </a:t>
            </a:r>
            <a:r>
              <a:rPr sz="2000" b="1" i="1" dirty="0" err="1"/>
              <a:t>статьи</a:t>
            </a:r>
            <a:r>
              <a:rPr sz="2000" b="1" i="1" dirty="0"/>
              <a:t> 31 </a:t>
            </a:r>
            <a:r>
              <a:rPr sz="2000" b="1" i="1" dirty="0" err="1"/>
              <a:t>Закона</a:t>
            </a:r>
            <a:r>
              <a:rPr sz="2000" b="1" i="1" dirty="0"/>
              <a:t> № 44-ФЗ) и (</a:t>
            </a:r>
            <a:r>
              <a:rPr sz="2000" b="1" i="1" dirty="0" err="1"/>
              <a:t>или</a:t>
            </a:r>
            <a:r>
              <a:rPr sz="2000" b="1" i="1" dirty="0"/>
              <a:t>) </a:t>
            </a:r>
            <a:r>
              <a:rPr sz="2000" b="1" i="1" dirty="0" err="1"/>
              <a:t>поставляемому</a:t>
            </a:r>
            <a:r>
              <a:rPr sz="2000" b="1" i="1" dirty="0"/>
              <a:t> </a:t>
            </a:r>
            <a:r>
              <a:rPr sz="2000" b="1" i="1" dirty="0" err="1"/>
              <a:t>товару</a:t>
            </a:r>
            <a:r>
              <a:rPr sz="2000" b="1" i="1" dirty="0"/>
              <a:t>;</a:t>
            </a:r>
          </a:p>
          <a:p>
            <a:pPr indent="480378" algn="just">
              <a:defRPr sz="3600">
                <a:latin typeface="Times New Roman" panose="02020603050405020304"/>
                <a:ea typeface="Times New Roman" panose="02020603050405020304"/>
                <a:cs typeface="Times New Roman" panose="02020603050405020304"/>
                <a:sym typeface="Times New Roman" panose="02020603050405020304"/>
              </a:defRPr>
            </a:pPr>
            <a:r>
              <a:rPr sz="2000" dirty="0" err="1"/>
              <a:t>при</a:t>
            </a:r>
            <a:r>
              <a:rPr sz="2000" dirty="0"/>
              <a:t> </a:t>
            </a:r>
            <a:r>
              <a:rPr sz="2000" dirty="0" err="1"/>
              <a:t>определении</a:t>
            </a:r>
            <a:r>
              <a:rPr sz="2000" dirty="0"/>
              <a:t> </a:t>
            </a:r>
            <a:r>
              <a:rPr sz="2000" dirty="0" err="1"/>
              <a:t>поставщика</a:t>
            </a:r>
            <a:r>
              <a:rPr sz="2000" dirty="0"/>
              <a:t> (</a:t>
            </a:r>
            <a:r>
              <a:rPr sz="2000" dirty="0" err="1"/>
              <a:t>подрядчика</a:t>
            </a:r>
            <a:r>
              <a:rPr sz="2000" dirty="0"/>
              <a:t>, </a:t>
            </a:r>
            <a:r>
              <a:rPr sz="2000" dirty="0" err="1"/>
              <a:t>исполнителя</a:t>
            </a:r>
            <a:r>
              <a:rPr sz="2000" dirty="0"/>
              <a:t>) </a:t>
            </a:r>
            <a:r>
              <a:rPr sz="2000" dirty="0" err="1"/>
              <a:t>поставщик</a:t>
            </a:r>
            <a:r>
              <a:rPr sz="2000" dirty="0"/>
              <a:t> (</a:t>
            </a:r>
            <a:r>
              <a:rPr sz="2000" dirty="0" err="1"/>
              <a:t>подрядчик</a:t>
            </a:r>
            <a:r>
              <a:rPr sz="2000" dirty="0"/>
              <a:t>, </a:t>
            </a:r>
            <a:r>
              <a:rPr sz="2000" dirty="0" err="1"/>
              <a:t>исполнитель</a:t>
            </a:r>
            <a:r>
              <a:rPr sz="2000" dirty="0"/>
              <a:t>) </a:t>
            </a:r>
            <a:r>
              <a:rPr sz="2000" dirty="0" err="1"/>
              <a:t>представил</a:t>
            </a:r>
            <a:r>
              <a:rPr sz="2000" dirty="0"/>
              <a:t> </a:t>
            </a:r>
            <a:r>
              <a:rPr sz="2000" dirty="0" err="1"/>
              <a:t>недостоверную</a:t>
            </a:r>
            <a:r>
              <a:rPr sz="2000" dirty="0"/>
              <a:t> </a:t>
            </a:r>
            <a:r>
              <a:rPr sz="2000" dirty="0" err="1"/>
              <a:t>информацию</a:t>
            </a:r>
            <a:r>
              <a:rPr sz="2000" dirty="0"/>
              <a:t> о </a:t>
            </a:r>
            <a:r>
              <a:rPr sz="2000" dirty="0" err="1"/>
              <a:t>своем</a:t>
            </a:r>
            <a:r>
              <a:rPr sz="2000" dirty="0"/>
              <a:t> </a:t>
            </a:r>
            <a:r>
              <a:rPr sz="2000" dirty="0" err="1"/>
              <a:t>соответствии</a:t>
            </a:r>
            <a:r>
              <a:rPr sz="2000" dirty="0"/>
              <a:t> и (</a:t>
            </a:r>
            <a:r>
              <a:rPr sz="2000" dirty="0" err="1"/>
              <a:t>или</a:t>
            </a:r>
            <a:r>
              <a:rPr sz="2000" dirty="0"/>
              <a:t>) </a:t>
            </a:r>
            <a:r>
              <a:rPr sz="2000" dirty="0" err="1"/>
              <a:t>соответствии</a:t>
            </a:r>
            <a:r>
              <a:rPr sz="2000" dirty="0"/>
              <a:t> </a:t>
            </a:r>
            <a:r>
              <a:rPr sz="2000" dirty="0" err="1"/>
              <a:t>поставляемого</a:t>
            </a:r>
            <a:r>
              <a:rPr sz="2000" dirty="0"/>
              <a:t> </a:t>
            </a:r>
            <a:r>
              <a:rPr sz="2000" dirty="0" err="1"/>
              <a:t>товара</a:t>
            </a:r>
            <a:r>
              <a:rPr sz="2000" dirty="0"/>
              <a:t> </a:t>
            </a:r>
            <a:r>
              <a:rPr sz="2000" dirty="0" err="1"/>
              <a:t>требованиям</a:t>
            </a:r>
            <a:r>
              <a:rPr sz="2000" dirty="0"/>
              <a:t>, </a:t>
            </a:r>
            <a:r>
              <a:rPr sz="2000" dirty="0" err="1"/>
              <a:t>указанным</a:t>
            </a:r>
            <a:r>
              <a:rPr sz="2000" dirty="0"/>
              <a:t> в </a:t>
            </a:r>
            <a:r>
              <a:rPr sz="2000" dirty="0" err="1"/>
              <a:t>подпункте</a:t>
            </a:r>
            <a:r>
              <a:rPr sz="2000" dirty="0"/>
              <a:t> «а» </a:t>
            </a:r>
            <a:r>
              <a:rPr sz="2000" dirty="0" err="1"/>
              <a:t>пункта</a:t>
            </a:r>
            <a:r>
              <a:rPr sz="2000" dirty="0"/>
              <a:t> 1 </a:t>
            </a:r>
            <a:r>
              <a:rPr sz="2000" dirty="0" err="1"/>
              <a:t>части</a:t>
            </a:r>
            <a:r>
              <a:rPr sz="2000" dirty="0"/>
              <a:t> 15 </a:t>
            </a:r>
            <a:r>
              <a:rPr sz="2000" dirty="0" err="1"/>
              <a:t>статьи</a:t>
            </a:r>
            <a:r>
              <a:rPr sz="2000" dirty="0"/>
              <a:t> 95 </a:t>
            </a:r>
            <a:r>
              <a:rPr sz="2000" dirty="0" err="1"/>
              <a:t>Закона</a:t>
            </a:r>
            <a:r>
              <a:rPr sz="2000" dirty="0"/>
              <a:t> № 44-ФЗ, </a:t>
            </a:r>
            <a:r>
              <a:rPr sz="2000" dirty="0" err="1"/>
              <a:t>что</a:t>
            </a:r>
            <a:r>
              <a:rPr sz="2000" dirty="0"/>
              <a:t> </a:t>
            </a:r>
            <a:r>
              <a:rPr sz="2000" dirty="0" err="1"/>
              <a:t>позволило</a:t>
            </a:r>
            <a:r>
              <a:rPr sz="2000" dirty="0"/>
              <a:t> </a:t>
            </a:r>
            <a:r>
              <a:rPr sz="2000" dirty="0" err="1"/>
              <a:t>ему</a:t>
            </a:r>
            <a:r>
              <a:rPr sz="2000" dirty="0"/>
              <a:t> </a:t>
            </a:r>
            <a:r>
              <a:rPr sz="2000" dirty="0" err="1"/>
              <a:t>стать</a:t>
            </a:r>
            <a:r>
              <a:rPr sz="2000" dirty="0"/>
              <a:t> </a:t>
            </a:r>
            <a:r>
              <a:rPr sz="2000" dirty="0" err="1"/>
              <a:t>победителем</a:t>
            </a:r>
            <a:r>
              <a:rPr sz="2000" dirty="0"/>
              <a:t> </a:t>
            </a:r>
            <a:r>
              <a:rPr sz="2000" dirty="0" err="1"/>
              <a:t>определения</a:t>
            </a:r>
            <a:r>
              <a:rPr sz="2000" dirty="0"/>
              <a:t> </a:t>
            </a:r>
            <a:r>
              <a:rPr sz="2000" dirty="0" err="1"/>
              <a:t>поставщика</a:t>
            </a:r>
            <a:r>
              <a:rPr sz="2000" dirty="0"/>
              <a:t> (</a:t>
            </a:r>
            <a:r>
              <a:rPr sz="2000" dirty="0" err="1"/>
              <a:t>подрядчика</a:t>
            </a:r>
            <a:r>
              <a:rPr sz="2000" dirty="0"/>
              <a:t>, </a:t>
            </a:r>
            <a:r>
              <a:rPr sz="2000" dirty="0" err="1"/>
              <a:t>исполнителя</a:t>
            </a:r>
            <a:r>
              <a:rPr sz="2000" dirty="0"/>
              <a:t>).</a:t>
            </a:r>
          </a:p>
          <a:p>
            <a:pPr indent="480378" algn="just">
              <a:defRPr sz="3600">
                <a:latin typeface="Times New Roman" panose="02020603050405020304"/>
                <a:ea typeface="Times New Roman" panose="02020603050405020304"/>
                <a:cs typeface="Times New Roman" panose="02020603050405020304"/>
                <a:sym typeface="Times New Roman" panose="02020603050405020304"/>
              </a:defRPr>
            </a:pPr>
            <a:endParaRPr sz="2000" dirty="0"/>
          </a:p>
          <a:p>
            <a:pPr indent="480378" algn="just">
              <a:defRPr sz="3600">
                <a:latin typeface="Times New Roman" panose="02020603050405020304"/>
                <a:ea typeface="Times New Roman" panose="02020603050405020304"/>
                <a:cs typeface="Times New Roman" panose="02020603050405020304"/>
                <a:sym typeface="Times New Roman" panose="02020603050405020304"/>
              </a:defRPr>
            </a:pPr>
            <a:r>
              <a:rPr sz="2000" dirty="0" err="1"/>
              <a:t>Таким</a:t>
            </a:r>
            <a:r>
              <a:rPr sz="2000" dirty="0"/>
              <a:t> </a:t>
            </a:r>
            <a:r>
              <a:rPr sz="2000" dirty="0" err="1"/>
              <a:t>образом</a:t>
            </a:r>
            <a:r>
              <a:rPr sz="2000" dirty="0"/>
              <a:t>, </a:t>
            </a:r>
            <a:r>
              <a:rPr sz="2000" dirty="0" err="1"/>
              <a:t>Заказчик</a:t>
            </a:r>
            <a:r>
              <a:rPr sz="2000" dirty="0"/>
              <a:t> </a:t>
            </a:r>
            <a:r>
              <a:rPr sz="2000" b="1" dirty="0" err="1">
                <a:solidFill>
                  <a:srgbClr val="FF0000"/>
                </a:solidFill>
              </a:rPr>
              <a:t>не</a:t>
            </a:r>
            <a:r>
              <a:rPr sz="2000" b="1" dirty="0">
                <a:solidFill>
                  <a:srgbClr val="FF0000"/>
                </a:solidFill>
              </a:rPr>
              <a:t> </a:t>
            </a:r>
            <a:r>
              <a:rPr sz="2000" b="1" dirty="0" err="1">
                <a:solidFill>
                  <a:srgbClr val="FF0000"/>
                </a:solidFill>
              </a:rPr>
              <a:t>вправе</a:t>
            </a:r>
            <a:r>
              <a:rPr sz="2000" b="1" dirty="0">
                <a:solidFill>
                  <a:srgbClr val="FF0000"/>
                </a:solidFill>
              </a:rPr>
              <a:t> </a:t>
            </a:r>
            <a:r>
              <a:rPr sz="2000" dirty="0" err="1"/>
              <a:t>принимать</a:t>
            </a:r>
            <a:r>
              <a:rPr sz="2000" dirty="0"/>
              <a:t> </a:t>
            </a:r>
            <a:r>
              <a:rPr sz="2000" dirty="0" err="1"/>
              <a:t>решение</a:t>
            </a:r>
            <a:r>
              <a:rPr sz="2000" dirty="0"/>
              <a:t> </a:t>
            </a:r>
            <a:r>
              <a:rPr sz="2000" dirty="0" err="1"/>
              <a:t>об</a:t>
            </a:r>
            <a:r>
              <a:rPr sz="2000" dirty="0"/>
              <a:t> </a:t>
            </a:r>
            <a:r>
              <a:rPr sz="2000" dirty="0" err="1"/>
              <a:t>одностороннем</a:t>
            </a:r>
            <a:r>
              <a:rPr sz="2000" dirty="0"/>
              <a:t> </a:t>
            </a:r>
            <a:r>
              <a:rPr sz="2000" dirty="0" err="1"/>
              <a:t>отказе</a:t>
            </a:r>
            <a:r>
              <a:rPr sz="2000" dirty="0"/>
              <a:t> </a:t>
            </a:r>
            <a:r>
              <a:rPr sz="2000" dirty="0" err="1"/>
              <a:t>от</a:t>
            </a:r>
            <a:r>
              <a:rPr sz="2000" dirty="0"/>
              <a:t> </a:t>
            </a:r>
            <a:r>
              <a:rPr sz="2000" dirty="0" err="1"/>
              <a:t>исполнения</a:t>
            </a:r>
            <a:r>
              <a:rPr sz="2000" dirty="0"/>
              <a:t> </a:t>
            </a:r>
            <a:r>
              <a:rPr sz="2000" dirty="0" err="1" smtClean="0"/>
              <a:t>контракта</a:t>
            </a:r>
            <a:r>
              <a:rPr lang="ru-RU" sz="2000" dirty="0" smtClean="0"/>
              <a:t> </a:t>
            </a:r>
            <a:r>
              <a:rPr sz="2000" dirty="0" smtClean="0"/>
              <a:t>в </a:t>
            </a:r>
            <a:r>
              <a:rPr sz="2000" dirty="0" err="1"/>
              <a:t>случае</a:t>
            </a:r>
            <a:r>
              <a:rPr sz="2000" dirty="0"/>
              <a:t>, </a:t>
            </a:r>
            <a:r>
              <a:rPr sz="2000" dirty="0" err="1"/>
              <a:t>если</a:t>
            </a:r>
            <a:r>
              <a:rPr sz="2000" dirty="0"/>
              <a:t> в </a:t>
            </a:r>
            <a:r>
              <a:rPr sz="2000" dirty="0" err="1"/>
              <a:t>ходе</a:t>
            </a:r>
            <a:r>
              <a:rPr sz="2000" dirty="0"/>
              <a:t> </a:t>
            </a:r>
            <a:r>
              <a:rPr sz="2000" dirty="0" err="1"/>
              <a:t>исполнения</a:t>
            </a:r>
            <a:r>
              <a:rPr sz="2000" dirty="0"/>
              <a:t> </a:t>
            </a:r>
            <a:r>
              <a:rPr sz="2000" dirty="0" err="1"/>
              <a:t>контракта</a:t>
            </a:r>
            <a:r>
              <a:rPr sz="2000" dirty="0"/>
              <a:t> </a:t>
            </a:r>
            <a:r>
              <a:rPr sz="2000" dirty="0" err="1"/>
              <a:t>им</a:t>
            </a:r>
            <a:r>
              <a:rPr sz="2000" dirty="0"/>
              <a:t> </a:t>
            </a:r>
            <a:r>
              <a:rPr sz="2000" dirty="0" err="1"/>
              <a:t>установлено</a:t>
            </a:r>
            <a:r>
              <a:rPr sz="2000" dirty="0"/>
              <a:t>, </a:t>
            </a:r>
            <a:r>
              <a:rPr sz="2000" dirty="0" err="1"/>
              <a:t>что</a:t>
            </a:r>
            <a:r>
              <a:rPr sz="2000" dirty="0"/>
              <a:t> </a:t>
            </a:r>
            <a:r>
              <a:rPr sz="2000" dirty="0" err="1"/>
              <a:t>сведения</a:t>
            </a:r>
            <a:r>
              <a:rPr sz="2000" dirty="0"/>
              <a:t> о </a:t>
            </a:r>
            <a:r>
              <a:rPr sz="2000" dirty="0" err="1"/>
              <a:t>поставщике</a:t>
            </a:r>
            <a:r>
              <a:rPr sz="2000" dirty="0"/>
              <a:t> (</a:t>
            </a:r>
            <a:r>
              <a:rPr sz="2000" dirty="0" err="1"/>
              <a:t>подрядчике</a:t>
            </a:r>
            <a:r>
              <a:rPr sz="2000" dirty="0"/>
              <a:t>, </a:t>
            </a:r>
            <a:r>
              <a:rPr sz="2000" dirty="0" err="1"/>
              <a:t>исполнителе</a:t>
            </a:r>
            <a:r>
              <a:rPr sz="2000" dirty="0"/>
              <a:t>) </a:t>
            </a:r>
            <a:r>
              <a:rPr sz="2000" dirty="0" err="1"/>
              <a:t>включены</a:t>
            </a:r>
            <a:r>
              <a:rPr sz="2000" dirty="0"/>
              <a:t> в РНП.</a:t>
            </a:r>
          </a:p>
        </p:txBody>
      </p:sp>
      <p:sp>
        <p:nvSpPr>
          <p:cNvPr id="7" name="Shape 84"/>
          <p:cNvSpPr/>
          <p:nvPr/>
        </p:nvSpPr>
        <p:spPr>
          <a:xfrm>
            <a:off x="0" y="1328918"/>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Tree>
    <p:extLst>
      <p:ext uri="{BB962C8B-B14F-4D97-AF65-F5344CB8AC3E}">
        <p14:creationId xmlns:p14="http://schemas.microsoft.com/office/powerpoint/2010/main" val="243342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557854"/>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225670" y="5854163"/>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endParaRPr sz="1600" b="1" i="1">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165254" y="685996"/>
            <a:ext cx="11869908" cy="6043483"/>
          </a:xfrm>
          <a:prstGeom prst="rect">
            <a:avLst/>
          </a:prstGeom>
        </p:spPr>
      </p:pic>
      <p:sp>
        <p:nvSpPr>
          <p:cNvPr id="3" name="Прямоугольник 2"/>
          <p:cNvSpPr/>
          <p:nvPr/>
        </p:nvSpPr>
        <p:spPr>
          <a:xfrm>
            <a:off x="3781302" y="112166"/>
            <a:ext cx="5300875" cy="461665"/>
          </a:xfrm>
          <a:prstGeom prst="rect">
            <a:avLst/>
          </a:prstGeom>
        </p:spPr>
        <p:txBody>
          <a:bodyPr wrap="none">
            <a:spAutoFit/>
          </a:bodyPr>
          <a:lstStyle/>
          <a:p>
            <a:pPr marR="6985">
              <a:spcBef>
                <a:spcPts val="335"/>
              </a:spcBef>
            </a:pPr>
            <a:r>
              <a:rPr lang="ru-RU" sz="2400" b="1" dirty="0">
                <a:latin typeface="Times New Roman" panose="02020603050405020304" pitchFamily="18" charset="0"/>
                <a:cs typeface="Times New Roman" panose="02020603050405020304" pitchFamily="18" charset="0"/>
              </a:rPr>
              <a:t>Административная</a:t>
            </a:r>
            <a:r>
              <a:rPr lang="ru-RU" sz="2400" b="1" dirty="0">
                <a:solidFill>
                  <a:srgbClr val="05596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ответственность</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849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GroupShape 398"/>
        <p:cNvGrpSpPr/>
        <p:nvPr/>
      </p:nvGrpSpPr>
      <p:grpSpPr>
        <a:xfrm>
          <a:off x="0" y="0"/>
          <a:ext cx="0" cy="0"/>
          <a:chOff x="0" y="0"/>
          <a:chExt cx="0" cy="0"/>
        </a:xfrm>
      </p:grpSpPr>
      <p:pic>
        <p:nvPicPr>
          <p:cNvPr id="400" name="Picture 400"/>
          <p:cNvPicPr/>
          <p:nvPr/>
        </p:nvPicPr>
        <p:blipFill>
          <a:blip r:embed="rId3"/>
          <a:stretch>
            <a:fillRect/>
          </a:stretch>
        </p:blipFill>
        <p:spPr>
          <a:xfrm>
            <a:off x="0" y="0"/>
            <a:ext cx="12192000" cy="6858000"/>
          </a:xfrm>
          <a:prstGeom prst="rect">
            <a:avLst/>
          </a:prstGeom>
        </p:spPr>
      </p:pic>
      <p:sp>
        <p:nvSpPr>
          <p:cNvPr id="2" name="Прямоугольник 1"/>
          <p:cNvSpPr/>
          <p:nvPr/>
        </p:nvSpPr>
        <p:spPr>
          <a:xfrm>
            <a:off x="4147017" y="5053390"/>
            <a:ext cx="3683199" cy="646331"/>
          </a:xfrm>
          <a:prstGeom prst="rect">
            <a:avLst/>
          </a:prstGeom>
        </p:spPr>
        <p:txBody>
          <a:bodyPr wrap="square">
            <a:spAutoFit/>
          </a:bodyPr>
          <a:lstStyle/>
          <a:p>
            <a:r>
              <a:rPr lang="en-US" sz="3600" b="1" dirty="0" smtClean="0">
                <a:solidFill>
                  <a:srgbClr val="007286"/>
                </a:solidFill>
              </a:rPr>
              <a:t>to21@fas.gov.ru</a:t>
            </a:r>
            <a:endParaRPr lang="en-US" sz="3600" b="1" dirty="0">
              <a:solidFill>
                <a:srgbClr val="007286"/>
              </a:solidFill>
            </a:endParaRPr>
          </a:p>
        </p:txBody>
      </p:sp>
      <p:sp>
        <p:nvSpPr>
          <p:cNvPr id="4" name="Номер слайда 3"/>
          <p:cNvSpPr>
            <a:spLocks noGrp="1"/>
          </p:cNvSpPr>
          <p:nvPr>
            <p:ph type="sldNum" sz="quarter" idx="12"/>
          </p:nvPr>
        </p:nvSpPr>
        <p:spPr/>
        <p:txBody>
          <a:bodyPr/>
          <a:lstStyle/>
          <a:p>
            <a:fld id="{3B0F34A1-5213-4567-9735-946531B25B9C}" type="slidenum">
              <a:rPr lang="ru-RU" smtClean="0"/>
              <a:t>67</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r>
              <a:rPr lang="ru-RU" sz="1600" spc="-1" dirty="0">
                <a:latin typeface="Times New Roman" panose="02020603050405020304" pitchFamily="18" charset="0"/>
                <a:ea typeface="Arial" panose="020B0604020202020204"/>
                <a:cs typeface="Times New Roman" panose="02020603050405020304" pitchFamily="18" charset="0"/>
              </a:rPr>
              <a:t>3</a:t>
            </a: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pic>
        <p:nvPicPr>
          <p:cNvPr id="9" name="Рисунок 8"/>
          <p:cNvPicPr/>
          <p:nvPr/>
        </p:nvPicPr>
        <p:blipFill rotWithShape="1">
          <a:blip r:embed="rId3"/>
          <a:srcRect l="20479" t="16188" r="7062" b="11475"/>
          <a:stretch/>
        </p:blipFill>
        <p:spPr bwMode="auto">
          <a:xfrm>
            <a:off x="69668" y="78377"/>
            <a:ext cx="12035245" cy="6651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537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196"/>
          <p:cNvPicPr/>
          <p:nvPr/>
        </p:nvPicPr>
        <p:blipFill>
          <a:blip r:embed="rId3"/>
          <a:stretch>
            <a:fillRect/>
          </a:stretch>
        </p:blipFill>
        <p:spPr>
          <a:xfrm>
            <a:off x="0" y="0"/>
            <a:ext cx="5568120" cy="6921000"/>
          </a:xfrm>
          <a:prstGeom prst="rect">
            <a:avLst/>
          </a:prstGeom>
          <a:ln w="0">
            <a:noFill/>
          </a:ln>
        </p:spPr>
      </p:pic>
      <p:sp>
        <p:nvSpPr>
          <p:cNvPr id="245" name="Line 2"/>
          <p:cNvSpPr/>
          <p:nvPr/>
        </p:nvSpPr>
        <p:spPr>
          <a:xfrm flipV="1">
            <a:off x="-1" y="1304718"/>
            <a:ext cx="12191999" cy="13429"/>
          </a:xfrm>
          <a:prstGeom prst="line">
            <a:avLst/>
          </a:prstGeom>
          <a:ln w="38100">
            <a:solidFill>
              <a:srgbClr val="007E88"/>
            </a:solidFill>
            <a:round/>
          </a:ln>
        </p:spPr>
        <p:style>
          <a:lnRef idx="0">
            <a:scrgbClr r="0" g="0" b="0"/>
          </a:lnRef>
          <a:fillRef idx="0">
            <a:schemeClr val="accent1"/>
          </a:fillRef>
          <a:effectRef idx="0">
            <a:scrgbClr r="0" g="0" b="0"/>
          </a:effectRef>
          <a:fontRef idx="minor"/>
        </p:style>
        <p:txBody>
          <a:bodyPr/>
          <a:lstStyle/>
          <a:p>
            <a:endParaRPr lang="ru-RU"/>
          </a:p>
        </p:txBody>
      </p:sp>
      <p:sp>
        <p:nvSpPr>
          <p:cNvPr id="247" name="CustomShape 4"/>
          <p:cNvSpPr/>
          <p:nvPr/>
        </p:nvSpPr>
        <p:spPr>
          <a:xfrm>
            <a:off x="189720" y="1458360"/>
            <a:ext cx="11575080" cy="1188360"/>
          </a:xfrm>
          <a:prstGeom prst="rect">
            <a:avLst/>
          </a:prstGeom>
          <a:noFill/>
          <a:ln w="0">
            <a:noFill/>
          </a:ln>
        </p:spPr>
        <p:style>
          <a:lnRef idx="0">
            <a:scrgbClr r="0" g="0" b="0"/>
          </a:lnRef>
          <a:fillRef idx="0">
            <a:scrgbClr r="0" g="0" b="0"/>
          </a:fillRef>
          <a:effectRef idx="0">
            <a:scrgbClr r="0" g="0" b="0"/>
          </a:effectRef>
          <a:fontRef idx="minor"/>
        </p:style>
        <p:txBody>
          <a:bodyPr lIns="0">
            <a:spAutoFit/>
          </a:bodyPr>
          <a:lstStyle/>
          <a:p>
            <a:pPr>
              <a:lnSpc>
                <a:spcPts val="2160"/>
              </a:lnSpc>
              <a:tabLst>
                <a:tab pos="0" algn="l"/>
              </a:tabLst>
            </a:pPr>
            <a:endParaRPr lang="ru-RU" sz="1800" b="0" strike="noStrike" spc="-1">
              <a:latin typeface="Arial" panose="020B0604020202020204"/>
            </a:endParaRPr>
          </a:p>
          <a:p>
            <a:pPr algn="just">
              <a:lnSpc>
                <a:spcPts val="2160"/>
              </a:lnSpc>
              <a:tabLst>
                <a:tab pos="0" algn="l"/>
              </a:tabLst>
            </a:pPr>
            <a:endParaRPr lang="ru-RU" sz="1800" b="0" strike="noStrike" spc="-1">
              <a:latin typeface="Arial" panose="020B0604020202020204"/>
            </a:endParaRPr>
          </a:p>
          <a:p>
            <a:pPr algn="just">
              <a:lnSpc>
                <a:spcPts val="2160"/>
              </a:lnSpc>
              <a:tabLst>
                <a:tab pos="0" algn="l"/>
              </a:tabLst>
            </a:pPr>
            <a:endParaRPr lang="ru-RU" sz="1800" b="0" strike="noStrike" spc="-1">
              <a:latin typeface="Arial" panose="020B0604020202020204"/>
            </a:endParaRPr>
          </a:p>
          <a:p>
            <a:pPr>
              <a:lnSpc>
                <a:spcPts val="2160"/>
              </a:lnSpc>
              <a:tabLst>
                <a:tab pos="0" algn="l"/>
              </a:tabLst>
            </a:pPr>
            <a:endParaRPr lang="ru-RU" sz="1800" b="0" strike="noStrike" spc="-1">
              <a:latin typeface="Arial" panose="020B0604020202020204"/>
            </a:endParaRPr>
          </a:p>
        </p:txBody>
      </p:sp>
      <p:sp>
        <p:nvSpPr>
          <p:cNvPr id="248" name="CustomShape 5"/>
          <p:cNvSpPr/>
          <p:nvPr/>
        </p:nvSpPr>
        <p:spPr>
          <a:xfrm>
            <a:off x="0" y="6489720"/>
            <a:ext cx="12260880" cy="367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ru-RU"/>
          </a:p>
        </p:txBody>
      </p:sp>
      <p:sp>
        <p:nvSpPr>
          <p:cNvPr id="21"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189720" y="1613840"/>
            <a:ext cx="11649720" cy="4093428"/>
          </a:xfrm>
          <a:prstGeom prst="rect">
            <a:avLst/>
          </a:prstGeom>
        </p:spPr>
        <p:txBody>
          <a:bodyPr wrap="square">
            <a:spAutoFit/>
          </a:bodyPr>
          <a:lstStyle/>
          <a:p>
            <a:pPr algn="just"/>
            <a:r>
              <a:rPr lang="ru-RU" sz="2000" dirty="0" smtClean="0">
                <a:latin typeface="Times New Roman" panose="02020603050405020304"/>
                <a:ea typeface="Times New Roman" panose="02020603050405020304"/>
                <a:cs typeface="Times New Roman" panose="02020603050405020304"/>
              </a:rPr>
              <a:t>	При </a:t>
            </a:r>
            <a:r>
              <a:rPr lang="ru-RU" sz="2000" dirty="0">
                <a:latin typeface="Times New Roman" panose="02020603050405020304"/>
                <a:ea typeface="Times New Roman" panose="02020603050405020304"/>
                <a:cs typeface="Times New Roman" panose="02020603050405020304"/>
              </a:rPr>
              <a:t>рассмотрении вторых частей заявок на участие в закупке заявку можно</a:t>
            </a:r>
            <a:br>
              <a:rPr lang="ru-RU" sz="2000" dirty="0">
                <a:latin typeface="Times New Roman" panose="02020603050405020304"/>
                <a:ea typeface="Times New Roman" panose="02020603050405020304"/>
                <a:cs typeface="Times New Roman" panose="02020603050405020304"/>
              </a:rPr>
            </a:br>
            <a:r>
              <a:rPr lang="ru-RU" sz="2000" dirty="0">
                <a:latin typeface="Times New Roman" panose="02020603050405020304"/>
                <a:ea typeface="Times New Roman" panose="02020603050405020304"/>
                <a:cs typeface="Times New Roman" panose="02020603050405020304"/>
              </a:rPr>
              <a:t>и нужно отклонить в случае выявления недостоверной информации в заявке</a:t>
            </a:r>
            <a:br>
              <a:rPr lang="ru-RU" sz="2000" dirty="0">
                <a:latin typeface="Times New Roman" panose="02020603050405020304"/>
                <a:ea typeface="Times New Roman" panose="02020603050405020304"/>
                <a:cs typeface="Times New Roman" panose="02020603050405020304"/>
              </a:rPr>
            </a:br>
            <a:r>
              <a:rPr lang="ru-RU" sz="2000" dirty="0">
                <a:latin typeface="Times New Roman" panose="02020603050405020304"/>
                <a:ea typeface="Times New Roman" panose="02020603050405020304"/>
                <a:cs typeface="Times New Roman" panose="02020603050405020304"/>
              </a:rPr>
              <a:t>(пункт 8 части 12 статьи 48 Закона № 44-ФЗ)</a:t>
            </a:r>
            <a:r>
              <a:rPr lang="en-US" sz="2000" dirty="0">
                <a:latin typeface="Times New Roman" panose="02020603050405020304"/>
                <a:ea typeface="Times New Roman" panose="02020603050405020304"/>
                <a:cs typeface="Times New Roman" panose="02020603050405020304"/>
              </a:rPr>
              <a:t>.</a:t>
            </a:r>
            <a:endParaRPr lang="ru-RU" sz="2000" dirty="0">
              <a:latin typeface="Times New Roman" panose="02020603050405020304"/>
              <a:ea typeface="Times New Roman" panose="02020603050405020304"/>
              <a:cs typeface="Times New Roman" panose="02020603050405020304"/>
            </a:endParaRPr>
          </a:p>
          <a:p>
            <a:pPr indent="535305" algn="just"/>
            <a:endParaRPr lang="ru-RU" sz="2000" dirty="0">
              <a:latin typeface="Times New Roman" panose="02020603050405020304"/>
              <a:ea typeface="Times New Roman" panose="02020603050405020304"/>
              <a:cs typeface="Times New Roman" panose="02020603050405020304"/>
            </a:endParaRPr>
          </a:p>
          <a:p>
            <a:pPr algn="just"/>
            <a:r>
              <a:rPr lang="ru-RU" sz="2000" dirty="0">
                <a:latin typeface="Times New Roman" panose="02020603050405020304"/>
                <a:ea typeface="Times New Roman" panose="02020603050405020304"/>
                <a:cs typeface="Times New Roman" panose="02020603050405020304"/>
              </a:rPr>
              <a:t>	Для подтверждения достоверности информации, содержащейся в заявке, </a:t>
            </a:r>
            <a:r>
              <a:rPr lang="ru-RU" sz="2000" b="1" dirty="0">
                <a:latin typeface="Times New Roman" panose="02020603050405020304"/>
                <a:ea typeface="Times New Roman" panose="02020603050405020304"/>
                <a:cs typeface="Times New Roman" panose="02020603050405020304"/>
              </a:rPr>
              <a:t>заказчик вправе направлять запросы </a:t>
            </a:r>
            <a:r>
              <a:rPr lang="ru-RU" sz="2000" dirty="0">
                <a:latin typeface="Times New Roman" panose="02020603050405020304"/>
                <a:ea typeface="Times New Roman" panose="02020603050405020304"/>
                <a:cs typeface="Times New Roman" panose="02020603050405020304"/>
              </a:rPr>
              <a:t>в соответствующие уполномоченные учреждения, а также руководствоваться открытыми источниками информации, размещенными на официальных сайтах государственных органов (например</a:t>
            </a:r>
            <a:r>
              <a:rPr lang="en-GB" sz="2000" dirty="0">
                <a:latin typeface="Times New Roman" panose="02020603050405020304"/>
                <a:ea typeface="Times New Roman" panose="02020603050405020304"/>
                <a:cs typeface="Times New Roman" panose="02020603050405020304"/>
              </a:rPr>
              <a:t>, </a:t>
            </a:r>
            <a:r>
              <a:rPr lang="ru-RU" sz="2000" dirty="0">
                <a:latin typeface="Times New Roman" panose="02020603050405020304"/>
                <a:ea typeface="Times New Roman" panose="02020603050405020304"/>
                <a:cs typeface="Times New Roman" panose="02020603050405020304"/>
              </a:rPr>
              <a:t>при закупках медицинских изделий – заказчик должен обратиться к сайту Росздравнадзора)</a:t>
            </a:r>
            <a:r>
              <a:rPr lang="en-GB" sz="2000" dirty="0">
                <a:latin typeface="Times New Roman" panose="02020603050405020304"/>
                <a:ea typeface="Times New Roman" panose="02020603050405020304"/>
                <a:cs typeface="Times New Roman" panose="02020603050405020304"/>
              </a:rPr>
              <a:t>.</a:t>
            </a:r>
            <a:r>
              <a:rPr lang="ru-RU" sz="2000" dirty="0">
                <a:latin typeface="Times New Roman" panose="02020603050405020304"/>
                <a:ea typeface="Times New Roman" panose="02020603050405020304"/>
                <a:cs typeface="Times New Roman" panose="02020603050405020304"/>
              </a:rPr>
              <a:t> </a:t>
            </a:r>
          </a:p>
          <a:p>
            <a:pPr indent="535305" algn="just"/>
            <a:endParaRPr lang="ru-RU" sz="2000" dirty="0">
              <a:latin typeface="Times New Roman" panose="02020603050405020304"/>
              <a:ea typeface="Times New Roman" panose="02020603050405020304"/>
              <a:cs typeface="Times New Roman" panose="02020603050405020304"/>
            </a:endParaRPr>
          </a:p>
          <a:p>
            <a:pPr algn="just"/>
            <a:r>
              <a:rPr lang="ru-RU" sz="2000" dirty="0">
                <a:latin typeface="Times New Roman" panose="02020603050405020304" pitchFamily="18" charset="0"/>
                <a:cs typeface="Times New Roman" panose="02020603050405020304" pitchFamily="18" charset="0"/>
              </a:rPr>
              <a:t>	Кроме того, в порядке, предусмотренном статьей 141 Уголовно-процессуального кодекса Российской Федерации, заказчик вправе направить в МВД России и Генеральную Прокуратуру Российской Федерации информацию о преступлении, предусмотренном частью 5 статьи 327 УК РФ, и документы, подтверждающие факт его совершения. </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01486" y="247120"/>
            <a:ext cx="10641874" cy="810478"/>
          </a:xfrm>
          <a:prstGeom prst="rect">
            <a:avLst/>
          </a:prstGeom>
        </p:spPr>
        <p:txBody>
          <a:bodyPr wrap="square">
            <a:spAutoFit/>
          </a:bodyPr>
          <a:lstStyle/>
          <a:p>
            <a:pPr marR="6985" algn="ctr">
              <a:lnSpc>
                <a:spcPts val="2800"/>
              </a:lnSpc>
              <a:spcBef>
                <a:spcPts val="335"/>
              </a:spcBef>
            </a:pPr>
            <a:r>
              <a:rPr lang="ru-RU" sz="2800" b="1" dirty="0">
                <a:latin typeface="Times New Roman" panose="02020603050405020304" pitchFamily="18" charset="0"/>
                <a:cs typeface="Times New Roman" panose="02020603050405020304" pitchFamily="18" charset="0"/>
              </a:rPr>
              <a:t>Порядок действий комиссии по осуществлению закупок при проверке достоверности представляемых сведений</a:t>
            </a:r>
            <a:endParaRPr lang="ru-RU" sz="2800"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63208" y="5842683"/>
            <a:ext cx="11301592" cy="83099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605" indent="438150" algn="just">
              <a:buFont typeface="Arial" panose="020B0604020202020204" pitchFamily="34" charset="0"/>
              <a:buChar char="•"/>
            </a:pPr>
            <a:r>
              <a:rPr lang="ru-RU" sz="1600" i="1" dirty="0">
                <a:solidFill>
                  <a:srgbClr val="FF0000"/>
                </a:solidFill>
                <a:latin typeface="Times New Roman" panose="02020603050405020304" pitchFamily="18" charset="0"/>
                <a:cs typeface="Times New Roman" panose="02020603050405020304" pitchFamily="18" charset="0"/>
              </a:rPr>
              <a:t>Определение ВС РФ от </a:t>
            </a:r>
            <a:r>
              <a:rPr lang="en-US" sz="1600" i="1" dirty="0">
                <a:solidFill>
                  <a:srgbClr val="FF0000"/>
                </a:solidFill>
                <a:latin typeface="Times New Roman" panose="02020603050405020304" pitchFamily="18" charset="0"/>
                <a:cs typeface="Times New Roman" panose="02020603050405020304" pitchFamily="18" charset="0"/>
              </a:rPr>
              <a:t>05.06.2024 </a:t>
            </a:r>
            <a:r>
              <a:rPr lang="ru-RU" sz="1600" i="1" dirty="0">
                <a:solidFill>
                  <a:srgbClr val="FF0000"/>
                </a:solidFill>
                <a:latin typeface="Times New Roman" panose="02020603050405020304" pitchFamily="18" charset="0"/>
                <a:cs typeface="Times New Roman" panose="02020603050405020304" pitchFamily="18" charset="0"/>
              </a:rPr>
              <a:t>№ 301-ЭС24-4180 (дело № А79-11990/2022) – заказчик знал о предоставлении недостоверных сведений</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н</a:t>
            </a:r>
            <a:r>
              <a:rPr lang="ru-RU" sz="1600" i="1" dirty="0">
                <a:solidFill>
                  <a:srgbClr val="FF0000"/>
                </a:solidFill>
                <a:latin typeface="Times New Roman" panose="02020603050405020304" pitchFamily="18" charset="0"/>
                <a:cs typeface="Times New Roman" panose="02020603050405020304" pitchFamily="18" charset="0"/>
              </a:rPr>
              <a:t>о признал заявку соответствующей и заключил контракт;</a:t>
            </a:r>
          </a:p>
          <a:p>
            <a:pPr marL="14605" indent="438150" algn="just">
              <a:buFont typeface="Arial" panose="020B0604020202020204" pitchFamily="34" charset="0"/>
              <a:buChar char="•"/>
            </a:pPr>
            <a:r>
              <a:rPr lang="ru-RU" sz="1600" i="1" dirty="0">
                <a:solidFill>
                  <a:srgbClr val="FF0000"/>
                </a:solidFill>
                <a:latin typeface="Times New Roman" panose="02020603050405020304" pitchFamily="18" charset="0"/>
                <a:cs typeface="Times New Roman" panose="02020603050405020304" pitchFamily="18" charset="0"/>
              </a:rPr>
              <a:t>Постановление Конституционного суда от 14.12.2023 № 3288-О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79"/>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5568619" cy="6921421"/>
          </a:xfrm>
          <a:prstGeom prst="rect">
            <a:avLst/>
          </a:prstGeom>
        </p:spPr>
      </p:pic>
      <p:sp>
        <p:nvSpPr>
          <p:cNvPr id="84" name="Shape 84"/>
          <p:cNvSpPr/>
          <p:nvPr/>
        </p:nvSpPr>
        <p:spPr>
          <a:xfrm>
            <a:off x="0" y="432174"/>
            <a:ext cx="12192000" cy="31404"/>
          </a:xfrm>
          <a:prstGeom prst="line">
            <a:avLst/>
          </a:prstGeom>
          <a:ln w="38100">
            <a:solidFill>
              <a:srgbClr val="007E88"/>
            </a:solidFill>
            <a:prstDash val="solid"/>
          </a:ln>
        </p:spPr>
        <p:style>
          <a:lnRef idx="0">
            <a:scrgbClr r="0" g="0" b="0"/>
          </a:lnRef>
          <a:fillRef idx="0">
            <a:schemeClr val="accent1"/>
          </a:fillRef>
          <a:effectRef idx="0">
            <a:scrgbClr r="0" g="0" b="0"/>
          </a:effectRef>
          <a:fontRef idx="none"/>
        </p:style>
      </p:sp>
      <p:sp>
        <p:nvSpPr>
          <p:cNvPr id="86" name="Shape 86"/>
          <p:cNvSpPr txBox="1"/>
          <p:nvPr/>
        </p:nvSpPr>
        <p:spPr>
          <a:xfrm>
            <a:off x="1834484" y="5916531"/>
            <a:ext cx="12261180" cy="368186"/>
          </a:xfrm>
          <a:prstGeom prst="rect">
            <a:avLst/>
          </a:prstGeom>
          <a:noFill/>
          <a:ln>
            <a:noFill/>
          </a:ln>
        </p:spPr>
        <p:txBody>
          <a:bodyPr vert="horz" wrap="square" lIns="91440" tIns="45720" rIns="91440" bIns="45720" anchor="t"/>
          <a:lstStyle>
            <a:defPPr/>
            <a:lvl1pPr marL="0" lvl="0" indent="0" algn="ctr">
              <a:lnSpc>
                <a:spcPct val="90000"/>
              </a:lnSpc>
              <a:spcBef>
                <a:spcPts val="1000"/>
              </a:spcBef>
              <a:buFont typeface="Arial" panose="020B0604020202020204"/>
              <a:buNone/>
              <a:defRPr sz="2400">
                <a:solidFill>
                  <a:schemeClr val="tx1"/>
                </a:solidFill>
                <a:latin typeface="+mn-lt"/>
                <a:ea typeface="+mn-ea"/>
                <a:cs typeface="+mn-cs"/>
              </a:defRPr>
            </a:lvl1pPr>
            <a:lvl2pPr marL="457200" lvl="1" indent="0" algn="ctr">
              <a:lnSpc>
                <a:spcPct val="90000"/>
              </a:lnSpc>
              <a:spcBef>
                <a:spcPts val="500"/>
              </a:spcBef>
              <a:buFont typeface="Arial" panose="020B0604020202020204"/>
              <a:buNone/>
              <a:defRPr sz="2000">
                <a:solidFill>
                  <a:schemeClr val="tx1"/>
                </a:solidFill>
                <a:latin typeface="+mn-lt"/>
                <a:ea typeface="+mn-ea"/>
                <a:cs typeface="+mn-cs"/>
              </a:defRPr>
            </a:lvl2pPr>
            <a:lvl3pPr marL="914400" lvl="2" indent="0" algn="ctr">
              <a:lnSpc>
                <a:spcPct val="90000"/>
              </a:lnSpc>
              <a:spcBef>
                <a:spcPts val="500"/>
              </a:spcBef>
              <a:buFont typeface="Arial" panose="020B0604020202020204"/>
              <a:buNone/>
              <a:defRPr sz="1800">
                <a:solidFill>
                  <a:schemeClr val="tx1"/>
                </a:solidFill>
                <a:latin typeface="+mn-lt"/>
                <a:ea typeface="+mn-ea"/>
                <a:cs typeface="+mn-cs"/>
              </a:defRPr>
            </a:lvl3pPr>
            <a:lvl4pPr marL="1371600" lvl="3" indent="0" algn="ctr">
              <a:lnSpc>
                <a:spcPct val="90000"/>
              </a:lnSpc>
              <a:spcBef>
                <a:spcPts val="500"/>
              </a:spcBef>
              <a:buFont typeface="Arial" panose="020B0604020202020204"/>
              <a:buNone/>
              <a:defRPr sz="1600">
                <a:solidFill>
                  <a:schemeClr val="tx1"/>
                </a:solidFill>
                <a:latin typeface="+mn-lt"/>
                <a:ea typeface="+mn-ea"/>
                <a:cs typeface="+mn-cs"/>
              </a:defRPr>
            </a:lvl4pPr>
            <a:lvl5pPr marL="1828800" lvl="4" indent="0" algn="ctr">
              <a:lnSpc>
                <a:spcPct val="90000"/>
              </a:lnSpc>
              <a:spcBef>
                <a:spcPts val="500"/>
              </a:spcBef>
              <a:buFont typeface="Arial" panose="020B0604020202020204"/>
              <a:buNone/>
              <a:defRPr sz="1600">
                <a:solidFill>
                  <a:schemeClr val="tx1"/>
                </a:solidFill>
                <a:latin typeface="+mn-lt"/>
                <a:ea typeface="+mn-ea"/>
                <a:cs typeface="+mn-cs"/>
              </a:defRPr>
            </a:lvl5pPr>
            <a:lvl6pPr marL="2286000" lvl="5" indent="0" algn="ctr">
              <a:lnSpc>
                <a:spcPct val="90000"/>
              </a:lnSpc>
              <a:spcBef>
                <a:spcPts val="500"/>
              </a:spcBef>
              <a:buFont typeface="Arial" panose="020B0604020202020204"/>
              <a:buNone/>
              <a:defRPr sz="1600">
                <a:solidFill>
                  <a:schemeClr val="tx1"/>
                </a:solidFill>
                <a:latin typeface="+mn-lt"/>
                <a:ea typeface="+mn-ea"/>
                <a:cs typeface="+mn-cs"/>
              </a:defRPr>
            </a:lvl6pPr>
            <a:lvl7pPr marL="2743200" lvl="6" indent="0" algn="ctr">
              <a:lnSpc>
                <a:spcPct val="90000"/>
              </a:lnSpc>
              <a:spcBef>
                <a:spcPts val="500"/>
              </a:spcBef>
              <a:buFont typeface="Arial" panose="020B0604020202020204"/>
              <a:buNone/>
              <a:defRPr sz="1600">
                <a:solidFill>
                  <a:schemeClr val="tx1"/>
                </a:solidFill>
                <a:latin typeface="+mn-lt"/>
                <a:ea typeface="+mn-ea"/>
                <a:cs typeface="+mn-cs"/>
              </a:defRPr>
            </a:lvl7pPr>
            <a:lvl8pPr marL="3200400" lvl="7" indent="0" algn="ctr">
              <a:lnSpc>
                <a:spcPct val="90000"/>
              </a:lnSpc>
              <a:spcBef>
                <a:spcPts val="500"/>
              </a:spcBef>
              <a:buFont typeface="Arial" panose="020B0604020202020204"/>
              <a:buNone/>
              <a:defRPr sz="1600">
                <a:solidFill>
                  <a:schemeClr val="tx1"/>
                </a:solidFill>
                <a:latin typeface="+mn-lt"/>
                <a:ea typeface="+mn-ea"/>
                <a:cs typeface="+mn-cs"/>
              </a:defRPr>
            </a:lvl8pPr>
            <a:lvl9pPr marL="3657600" lvl="8" indent="0" algn="ctr">
              <a:lnSpc>
                <a:spcPct val="90000"/>
              </a:lnSpc>
              <a:spcBef>
                <a:spcPts val="500"/>
              </a:spcBef>
              <a:buFont typeface="Arial" panose="020B0604020202020204"/>
              <a:buNone/>
              <a:defRPr sz="1600">
                <a:solidFill>
                  <a:schemeClr val="tx1"/>
                </a:solidFill>
                <a:latin typeface="+mn-lt"/>
                <a:ea typeface="+mn-ea"/>
                <a:cs typeface="+mn-cs"/>
              </a:defRPr>
            </a:lvl9pPr>
          </a:lstStyle>
          <a:p>
            <a:pPr algn="l"/>
            <a:r>
              <a:rPr lang="ru-RU" sz="1800" dirty="0"/>
              <a:t>Направить материалы обращения в Министерство внутренних дел по Чувашской Республике.</a:t>
            </a:r>
            <a:endParaRPr sz="1800" b="1" i="1" dirty="0">
              <a:solidFill>
                <a:srgbClr val="FF0000"/>
              </a:solidFill>
              <a:latin typeface="Times New Roman" panose="02020603050405020304"/>
              <a:ea typeface="Times New Roman" panose="02020603050405020304"/>
              <a:cs typeface="Times New Roman" panose="02020603050405020304"/>
            </a:endParaRPr>
          </a:p>
        </p:txBody>
      </p:sp>
      <p:sp>
        <p:nvSpPr>
          <p:cNvPr id="9" name="Shape 122"/>
          <p:cNvSpPr/>
          <p:nvPr/>
        </p:nvSpPr>
        <p:spPr>
          <a:xfrm>
            <a:off x="11430002" y="6253202"/>
            <a:ext cx="605159" cy="476278"/>
          </a:xfrm>
          <a:prstGeom prst="ellipse">
            <a:avLst/>
          </a:prstGeom>
          <a:noFill/>
          <a:ln w="19050">
            <a:noFill/>
            <a:prstDash val="solid"/>
          </a:ln>
        </p:spPr>
        <p:txBody>
          <a:bodyPr lIns="91440" tIns="45720" rIns="91440" bIns="45720" anchor="ctr">
            <a:noAutofit/>
          </a:bodyPr>
          <a:lstStyle/>
          <a:p>
            <a:pPr marL="0" indent="0" algn="ctr"/>
            <a:endParaRPr sz="1600" spc="-1" dirty="0">
              <a:solidFill>
                <a:schemeClr val="tx1"/>
              </a:solidFill>
              <a:latin typeface="Times New Roman" panose="02020603050405020304" pitchFamily="18" charset="0"/>
              <a:ea typeface="Arial" panose="020B0604020202020204"/>
              <a:cs typeface="Times New Roman" panose="02020603050405020304" pitchFamily="18" charset="0"/>
            </a:endParaRPr>
          </a:p>
        </p:txBody>
      </p:sp>
      <p:sp>
        <p:nvSpPr>
          <p:cNvPr id="2" name="Прямоугольник 1"/>
          <p:cNvSpPr/>
          <p:nvPr/>
        </p:nvSpPr>
        <p:spPr>
          <a:xfrm>
            <a:off x="760164" y="2131146"/>
            <a:ext cx="11105002" cy="3416320"/>
          </a:xfrm>
          <a:prstGeom prst="rect">
            <a:avLst/>
          </a:prstGeom>
        </p:spPr>
        <p:txBody>
          <a:bodyPr wrap="square">
            <a:spAutoFit/>
          </a:bodyPr>
          <a:lstStyle/>
          <a:p>
            <a:r>
              <a:rPr lang="ru-RU" dirty="0" smtClean="0"/>
              <a:t>Представленный Договор содержит опечатки</a:t>
            </a:r>
          </a:p>
          <a:p>
            <a:endParaRPr lang="ru-RU" dirty="0"/>
          </a:p>
          <a:p>
            <a:r>
              <a:rPr lang="ru-RU" dirty="0" smtClean="0"/>
              <a:t>Финансовые расчеты по указанному Договору между сторонами отсутствуют, как и судебные споры по взысканию задолженности</a:t>
            </a:r>
          </a:p>
          <a:p>
            <a:endParaRPr lang="ru-RU" dirty="0" smtClean="0"/>
          </a:p>
          <a:p>
            <a:r>
              <a:rPr lang="ru-RU" dirty="0" smtClean="0"/>
              <a:t>Проект планировки и проект межевания территории на которой располагаются земельные участки не разрабатывались и не утверждались, а также не проводились публичные слушания по вопросу строительства комплекса жилых домов (коттеджный поселок)</a:t>
            </a:r>
          </a:p>
          <a:p>
            <a:endParaRPr lang="ru-RU" dirty="0"/>
          </a:p>
          <a:p>
            <a:r>
              <a:rPr lang="ru-RU" dirty="0"/>
              <a:t>Р</a:t>
            </a:r>
            <a:r>
              <a:rPr lang="ru-RU" dirty="0" smtClean="0"/>
              <a:t>азрешительная документация </a:t>
            </a:r>
            <a:r>
              <a:rPr lang="ru-RU" dirty="0"/>
              <a:t>на строительство объектов капитального строительства на вышеуказанных земельных участках не выдавалась, заявлений по вопросу выдачи разрешительной документации в </a:t>
            </a:r>
            <a:r>
              <a:rPr lang="ru-RU" dirty="0" smtClean="0"/>
              <a:t>не </a:t>
            </a:r>
            <a:r>
              <a:rPr lang="ru-RU" dirty="0"/>
              <a:t>поступало</a:t>
            </a:r>
          </a:p>
        </p:txBody>
      </p:sp>
      <p:sp>
        <p:nvSpPr>
          <p:cNvPr id="4" name="Прямоугольник 3"/>
          <p:cNvSpPr/>
          <p:nvPr/>
        </p:nvSpPr>
        <p:spPr>
          <a:xfrm>
            <a:off x="760164" y="671682"/>
            <a:ext cx="10851613" cy="1015663"/>
          </a:xfrm>
          <a:prstGeom prst="rect">
            <a:avLst/>
          </a:prstGeom>
        </p:spPr>
        <p:txBody>
          <a:bodyPr wrap="square">
            <a:spAutoFit/>
          </a:bodyPr>
          <a:lstStyle/>
          <a:p>
            <a:r>
              <a:rPr lang="ru-RU" dirty="0" smtClean="0"/>
              <a:t>	</a:t>
            </a:r>
            <a:r>
              <a:rPr lang="ru-RU" sz="2000" dirty="0" smtClean="0"/>
              <a:t>Для оценки опыта по ПП РФ 2604 обществом представлен </a:t>
            </a:r>
            <a:r>
              <a:rPr lang="ru-RU" sz="2000" dirty="0"/>
              <a:t>Договор на разработку проектной документации </a:t>
            </a:r>
            <a:r>
              <a:rPr lang="ru-RU" sz="2000" dirty="0" smtClean="0"/>
              <a:t>на </a:t>
            </a:r>
            <a:r>
              <a:rPr lang="ru-RU" sz="2000" dirty="0"/>
              <a:t>проектирование комплекса индивидуальных жилых домов (коттеджный поселок)</a:t>
            </a:r>
          </a:p>
        </p:txBody>
      </p:sp>
      <p:sp>
        <p:nvSpPr>
          <p:cNvPr id="5" name="Прямоугольник 4"/>
          <p:cNvSpPr/>
          <p:nvPr/>
        </p:nvSpPr>
        <p:spPr>
          <a:xfrm>
            <a:off x="7780085" y="6360148"/>
            <a:ext cx="4255076" cy="369332"/>
          </a:xfrm>
          <a:prstGeom prst="rect">
            <a:avLst/>
          </a:prstGeom>
        </p:spPr>
        <p:txBody>
          <a:bodyPr wrap="none">
            <a:spAutoFit/>
          </a:bodyPr>
          <a:lstStyle/>
          <a:p>
            <a:r>
              <a:rPr lang="ru-RU" i="1" dirty="0"/>
              <a:t>Решение по делу №021/10/99-1069/2024</a:t>
            </a:r>
          </a:p>
        </p:txBody>
      </p:sp>
      <p:sp>
        <p:nvSpPr>
          <p:cNvPr id="6" name="Стрелка вниз 5"/>
          <p:cNvSpPr/>
          <p:nvPr/>
        </p:nvSpPr>
        <p:spPr>
          <a:xfrm>
            <a:off x="5187074" y="1504574"/>
            <a:ext cx="1487277" cy="55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352361" y="5271548"/>
            <a:ext cx="1487277" cy="55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66019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9399</TotalTime>
  <Words>3313</Words>
  <Application>Microsoft Office PowerPoint</Application>
  <PresentationFormat>Широкоэкранный</PresentationFormat>
  <Paragraphs>570</Paragraphs>
  <Slides>67</Slides>
  <Notes>64</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67</vt:i4>
      </vt:variant>
    </vt:vector>
  </HeadingPairs>
  <TitlesOfParts>
    <vt:vector size="80" baseType="lpstr">
      <vt:lpstr>SimSun</vt:lpstr>
      <vt:lpstr>Arial</vt:lpstr>
      <vt:lpstr>Calibri</vt:lpstr>
      <vt:lpstr>Calibri Light</vt:lpstr>
      <vt:lpstr>Charter</vt:lpstr>
      <vt:lpstr>inherit</vt:lpstr>
      <vt:lpstr>Myriad Pro</vt:lpstr>
      <vt:lpstr>Myriad Pro Bold</vt:lpstr>
      <vt:lpstr>Open Sans</vt:lpstr>
      <vt:lpstr>Roboto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Гуров Кирилл Олегович</dc:creator>
  <cp:lastModifiedBy>Наталия Юрьевна Винокурова</cp:lastModifiedBy>
  <cp:revision>247</cp:revision>
  <cp:lastPrinted>2024-11-25T12:29:00Z</cp:lastPrinted>
  <dcterms:created xsi:type="dcterms:W3CDTF">2024-11-19T11:24:00Z</dcterms:created>
  <dcterms:modified xsi:type="dcterms:W3CDTF">2025-02-12T22:19:05Z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9690BF7208C0406782664EB97B30C789_13</vt:lpwstr>
  </property>
  <property fmtid="{D5CDD505-2E9C-101B-9397-08002B2CF9AE}" pid="3" name="KSOProductBuildVer">
    <vt:lpwstr>1049-12.2.0.18911</vt:lpwstr>
  </property>
</Properties>
</file>